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350" r:id="rId4"/>
    <p:sldId id="277" r:id="rId5"/>
    <p:sldId id="259" r:id="rId6"/>
    <p:sldId id="260" r:id="rId7"/>
    <p:sldId id="278" r:id="rId8"/>
    <p:sldId id="263" r:id="rId9"/>
    <p:sldId id="270" r:id="rId10"/>
    <p:sldId id="279" r:id="rId11"/>
    <p:sldId id="280" r:id="rId12"/>
    <p:sldId id="281" r:id="rId13"/>
    <p:sldId id="264" r:id="rId14"/>
    <p:sldId id="268" r:id="rId15"/>
    <p:sldId id="262" r:id="rId16"/>
    <p:sldId id="282" r:id="rId17"/>
    <p:sldId id="261" r:id="rId18"/>
    <p:sldId id="267" r:id="rId19"/>
    <p:sldId id="266" r:id="rId20"/>
    <p:sldId id="283" r:id="rId21"/>
    <p:sldId id="284" r:id="rId22"/>
    <p:sldId id="291" r:id="rId23"/>
    <p:sldId id="292" r:id="rId24"/>
    <p:sldId id="289" r:id="rId25"/>
    <p:sldId id="293" r:id="rId26"/>
    <p:sldId id="294" r:id="rId27"/>
    <p:sldId id="299" r:id="rId28"/>
    <p:sldId id="298" r:id="rId29"/>
    <p:sldId id="297" r:id="rId30"/>
    <p:sldId id="296" r:id="rId31"/>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5" autoAdjust="0"/>
    <p:restoredTop sz="94660"/>
  </p:normalViewPr>
  <p:slideViewPr>
    <p:cSldViewPr snapToGrid="0">
      <p:cViewPr varScale="1">
        <p:scale>
          <a:sx n="73" d="100"/>
          <a:sy n="73" d="100"/>
        </p:scale>
        <p:origin x="127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sl-SI" smtClean="0"/>
              <a:t>Uredite slog naslova matrice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FC6B372-B099-423A-BAAF-88D7A352F252}" type="datetimeFigureOut">
              <a:rPr lang="sl-SI" smtClean="0"/>
              <a:t>10. 04. 2020</a:t>
            </a:fld>
            <a:endParaRPr lang="sl-SI"/>
          </a:p>
        </p:txBody>
      </p:sp>
      <p:sp>
        <p:nvSpPr>
          <p:cNvPr id="5" name="Footer Placeholder 4"/>
          <p:cNvSpPr>
            <a:spLocks noGrp="1"/>
          </p:cNvSpPr>
          <p:nvPr>
            <p:ph type="ftr" sz="quarter" idx="11"/>
          </p:nvPr>
        </p:nvSpPr>
        <p:spPr>
          <a:xfrm>
            <a:off x="1174044" y="5357592"/>
            <a:ext cx="5034845" cy="365125"/>
          </a:xfrm>
        </p:spPr>
        <p:txBody>
          <a:bodyPr/>
          <a:lstStyle/>
          <a:p>
            <a:endParaRPr lang="sl-SI"/>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DD537926-11CB-4037-B0E1-597E6D50F159}" type="slidenum">
              <a:rPr lang="sl-SI" smtClean="0"/>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Vertical Text Placeholder 2"/>
          <p:cNvSpPr>
            <a:spLocks noGrp="1"/>
          </p:cNvSpPr>
          <p:nvPr>
            <p:ph type="body" orient="vert" idx="1"/>
          </p:nvPr>
        </p:nvSpPr>
        <p:spPr/>
        <p:txBody>
          <a:bodyPr vert="eaVert" anchor="ct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BFC6B372-B099-423A-BAAF-88D7A352F252}" type="datetimeFigureOut">
              <a:rPr lang="sl-SI" smtClean="0"/>
              <a:t>10. 04. 2020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DD537926-11CB-4037-B0E1-597E6D50F159}" type="slidenum">
              <a:rPr lang="sl-SI" smtClean="0"/>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sl-SI" smtClean="0"/>
              <a:t>Uredite slog naslova matrice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BFC6B372-B099-423A-BAAF-88D7A352F252}" type="datetimeFigureOut">
              <a:rPr lang="sl-SI" smtClean="0"/>
              <a:t>10. 04. 2020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DD537926-11CB-4037-B0E1-597E6D50F159}" type="slidenum">
              <a:rPr lang="sl-SI" smtClean="0"/>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BFC6B372-B099-423A-BAAF-88D7A352F252}" type="datetimeFigureOut">
              <a:rPr lang="sl-SI" smtClean="0"/>
              <a:t>10. 04. 2020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DD537926-11CB-4037-B0E1-597E6D50F159}" type="slidenum">
              <a:rPr lang="sl-SI" smtClean="0"/>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sl-SI" smtClean="0"/>
              <a:t>Uredite slog naslova matrice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FC6B372-B099-423A-BAAF-88D7A352F252}" type="datetimeFigureOut">
              <a:rPr lang="sl-SI" smtClean="0"/>
              <a:t>10. 04. 2020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DD537926-11CB-4037-B0E1-597E6D50F159}" type="slidenum">
              <a:rPr lang="sl-SI" smtClean="0"/>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5" name="Date Placeholder 4"/>
          <p:cNvSpPr>
            <a:spLocks noGrp="1"/>
          </p:cNvSpPr>
          <p:nvPr>
            <p:ph type="dt" sz="half" idx="10"/>
          </p:nvPr>
        </p:nvSpPr>
        <p:spPr/>
        <p:txBody>
          <a:bodyPr/>
          <a:lstStyle/>
          <a:p>
            <a:fld id="{BFC6B372-B099-423A-BAAF-88D7A352F252}" type="datetimeFigureOut">
              <a:rPr lang="sl-SI" smtClean="0"/>
              <a:t>10. 04. 2020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DD537926-11CB-4037-B0E1-597E6D50F159}" type="slidenum">
              <a:rPr lang="sl-SI" smtClean="0"/>
              <a:t>‹#›</a:t>
            </a:fld>
            <a:endParaRPr lang="sl-SI"/>
          </a:p>
        </p:txBody>
      </p:sp>
      <p:sp>
        <p:nvSpPr>
          <p:cNvPr id="9" name="Content Placeholder 8"/>
          <p:cNvSpPr>
            <a:spLocks noGrp="1"/>
          </p:cNvSpPr>
          <p:nvPr>
            <p:ph sz="quarter" idx="13"/>
          </p:nvPr>
        </p:nvSpPr>
        <p:spPr>
          <a:xfrm>
            <a:off x="1298448" y="2121407"/>
            <a:ext cx="3200400" cy="3602736"/>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Uredite slog naslova matrice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7" name="Date Placeholder 6"/>
          <p:cNvSpPr>
            <a:spLocks noGrp="1"/>
          </p:cNvSpPr>
          <p:nvPr>
            <p:ph type="dt" sz="half" idx="10"/>
          </p:nvPr>
        </p:nvSpPr>
        <p:spPr/>
        <p:txBody>
          <a:bodyPr/>
          <a:lstStyle/>
          <a:p>
            <a:fld id="{BFC6B372-B099-423A-BAAF-88D7A352F252}" type="datetimeFigureOut">
              <a:rPr lang="sl-SI" smtClean="0"/>
              <a:t>10. 04. 2020</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DD537926-11CB-4037-B0E1-597E6D50F159}" type="slidenum">
              <a:rPr lang="sl-SI" smtClean="0"/>
              <a:t>‹#›</a:t>
            </a:fld>
            <a:endParaRPr lang="sl-SI"/>
          </a:p>
        </p:txBody>
      </p:sp>
      <p:sp>
        <p:nvSpPr>
          <p:cNvPr id="11" name="Content Placeholder 10"/>
          <p:cNvSpPr>
            <a:spLocks noGrp="1"/>
          </p:cNvSpPr>
          <p:nvPr>
            <p:ph sz="quarter" idx="13"/>
          </p:nvPr>
        </p:nvSpPr>
        <p:spPr>
          <a:xfrm>
            <a:off x="1298448" y="2944368"/>
            <a:ext cx="3227832" cy="2779776"/>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Date Placeholder 2"/>
          <p:cNvSpPr>
            <a:spLocks noGrp="1"/>
          </p:cNvSpPr>
          <p:nvPr>
            <p:ph type="dt" sz="half" idx="10"/>
          </p:nvPr>
        </p:nvSpPr>
        <p:spPr/>
        <p:txBody>
          <a:bodyPr/>
          <a:lstStyle/>
          <a:p>
            <a:fld id="{BFC6B372-B099-423A-BAAF-88D7A352F252}" type="datetimeFigureOut">
              <a:rPr lang="sl-SI" smtClean="0"/>
              <a:t>10. 04. 2020</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DD537926-11CB-4037-B0E1-597E6D50F159}" type="slidenum">
              <a:rPr lang="sl-SI" smtClean="0"/>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6B372-B099-423A-BAAF-88D7A352F252}" type="datetimeFigureOut">
              <a:rPr lang="sl-SI" smtClean="0"/>
              <a:t>10. 04. 2020</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DD537926-11CB-4037-B0E1-597E6D50F159}" type="slidenum">
              <a:rPr lang="sl-SI" smtClean="0"/>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sl-SI" smtClean="0"/>
              <a:t>Uredite slog naslova matrice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a:xfrm rot="60000">
            <a:off x="6341698" y="5885672"/>
            <a:ext cx="1213821" cy="365125"/>
          </a:xfrm>
        </p:spPr>
        <p:txBody>
          <a:bodyPr/>
          <a:lstStyle/>
          <a:p>
            <a:fld id="{BFC6B372-B099-423A-BAAF-88D7A352F252}" type="datetimeFigureOut">
              <a:rPr lang="sl-SI" smtClean="0"/>
              <a:t>10. 04. 2020</a:t>
            </a:fld>
            <a:endParaRPr lang="sl-SI"/>
          </a:p>
        </p:txBody>
      </p:sp>
      <p:sp>
        <p:nvSpPr>
          <p:cNvPr id="6" name="Footer Placeholder 5"/>
          <p:cNvSpPr>
            <a:spLocks noGrp="1"/>
          </p:cNvSpPr>
          <p:nvPr>
            <p:ph type="ftr" sz="quarter" idx="11"/>
          </p:nvPr>
        </p:nvSpPr>
        <p:spPr>
          <a:xfrm rot="-60000">
            <a:off x="914554" y="5829261"/>
            <a:ext cx="3522607" cy="365125"/>
          </a:xfrm>
        </p:spPr>
        <p:txBody>
          <a:bodyPr/>
          <a:lstStyle/>
          <a:p>
            <a:endParaRPr lang="sl-SI"/>
          </a:p>
        </p:txBody>
      </p:sp>
      <p:sp>
        <p:nvSpPr>
          <p:cNvPr id="7" name="Slide Number Placeholder 6"/>
          <p:cNvSpPr>
            <a:spLocks noGrp="1"/>
          </p:cNvSpPr>
          <p:nvPr>
            <p:ph type="sldNum" sz="quarter" idx="12"/>
          </p:nvPr>
        </p:nvSpPr>
        <p:spPr>
          <a:xfrm rot="60000">
            <a:off x="7557313" y="5896961"/>
            <a:ext cx="554023" cy="365125"/>
          </a:xfrm>
        </p:spPr>
        <p:txBody>
          <a:bodyPr/>
          <a:lstStyle/>
          <a:p>
            <a:fld id="{DD537926-11CB-4037-B0E1-597E6D50F159}" type="slidenum">
              <a:rPr lang="sl-SI" smtClean="0"/>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sl-SI" smtClean="0"/>
              <a:t>Uredite slog naslova matrice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a:xfrm rot="60000">
            <a:off x="6345936" y="5888737"/>
            <a:ext cx="1213821" cy="365125"/>
          </a:xfrm>
        </p:spPr>
        <p:txBody>
          <a:bodyPr/>
          <a:lstStyle/>
          <a:p>
            <a:fld id="{BFC6B372-B099-423A-BAAF-88D7A352F252}" type="datetimeFigureOut">
              <a:rPr lang="sl-SI" smtClean="0"/>
              <a:t>10. 04. 2020</a:t>
            </a:fld>
            <a:endParaRPr lang="sl-SI"/>
          </a:p>
        </p:txBody>
      </p:sp>
      <p:sp>
        <p:nvSpPr>
          <p:cNvPr id="6" name="Footer Placeholder 5"/>
          <p:cNvSpPr>
            <a:spLocks noGrp="1"/>
          </p:cNvSpPr>
          <p:nvPr>
            <p:ph type="ftr" sz="quarter" idx="11"/>
          </p:nvPr>
        </p:nvSpPr>
        <p:spPr>
          <a:xfrm rot="-60000">
            <a:off x="914569" y="5831037"/>
            <a:ext cx="3319043" cy="365125"/>
          </a:xfrm>
        </p:spPr>
        <p:txBody>
          <a:bodyPr/>
          <a:lstStyle/>
          <a:p>
            <a:endParaRPr lang="sl-SI"/>
          </a:p>
        </p:txBody>
      </p:sp>
      <p:sp>
        <p:nvSpPr>
          <p:cNvPr id="7" name="Slide Number Placeholder 6"/>
          <p:cNvSpPr>
            <a:spLocks noGrp="1"/>
          </p:cNvSpPr>
          <p:nvPr>
            <p:ph type="sldNum" sz="quarter" idx="12"/>
          </p:nvPr>
        </p:nvSpPr>
        <p:spPr>
          <a:xfrm rot="60000">
            <a:off x="7562089" y="5900026"/>
            <a:ext cx="554023" cy="365125"/>
          </a:xfrm>
        </p:spPr>
        <p:txBody>
          <a:bodyPr/>
          <a:lstStyle/>
          <a:p>
            <a:fld id="{DD537926-11CB-4037-B0E1-597E6D50F159}" type="slidenum">
              <a:rPr lang="sl-SI" smtClean="0"/>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sl-SI" smtClean="0"/>
              <a:t>Uredite slog naslova matrice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FC6B372-B099-423A-BAAF-88D7A352F252}" type="datetimeFigureOut">
              <a:rPr lang="sl-SI" smtClean="0"/>
              <a:t>10. 04. 2020</a:t>
            </a:fld>
            <a:endParaRPr lang="sl-SI"/>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sl-SI"/>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DD537926-11CB-4037-B0E1-597E6D50F159}" type="slidenum">
              <a:rPr lang="sl-SI" smtClean="0"/>
              <a:t>‹#›</a:t>
            </a:fld>
            <a:endParaRPr lang="sl-SI"/>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726794" y="916608"/>
            <a:ext cx="6039166" cy="2073497"/>
          </a:xfrm>
        </p:spPr>
        <p:txBody>
          <a:bodyPr/>
          <a:lstStyle/>
          <a:p>
            <a:r>
              <a:rPr lang="sl-SI" b="1" dirty="0">
                <a:solidFill>
                  <a:srgbClr val="FF0000"/>
                </a:solidFill>
                <a:latin typeface="Arial" panose="020B0604020202020204" pitchFamily="34" charset="0"/>
                <a:cs typeface="Arial" panose="020B0604020202020204" pitchFamily="34" charset="0"/>
              </a:rPr>
              <a:t>ZGODOVINSKI RAZVOJ</a:t>
            </a:r>
          </a:p>
        </p:txBody>
      </p:sp>
      <p:sp>
        <p:nvSpPr>
          <p:cNvPr id="3" name="Podnaslov 2"/>
          <p:cNvSpPr>
            <a:spLocks noGrp="1"/>
          </p:cNvSpPr>
          <p:nvPr>
            <p:ph type="subTitle" idx="1"/>
          </p:nvPr>
        </p:nvSpPr>
        <p:spPr>
          <a:xfrm>
            <a:off x="1726794" y="3315986"/>
            <a:ext cx="5209583" cy="1830780"/>
          </a:xfrm>
        </p:spPr>
        <p:txBody>
          <a:bodyPr>
            <a:noAutofit/>
          </a:bodyPr>
          <a:lstStyle/>
          <a:p>
            <a:pPr algn="l"/>
            <a:r>
              <a:rPr lang="sl-SI" sz="3200" b="1" dirty="0" smtClean="0">
                <a:latin typeface="Arial" panose="020B0604020202020204" pitchFamily="34" charset="0"/>
                <a:cs typeface="Arial" panose="020B0604020202020204" pitchFamily="34" charset="0"/>
              </a:rPr>
              <a:t>5. RAZRED – KVIZ ZA UTRJEVANJE IN PONAVLJANJE SNOVI</a:t>
            </a:r>
            <a:endParaRPr lang="sl-SI"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1889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sz="6000" dirty="0" smtClean="0">
                <a:cs typeface="Arial" panose="020B0604020202020204" pitchFamily="34" charset="0"/>
              </a:rPr>
              <a:t/>
            </a:r>
            <a:br>
              <a:rPr lang="sl-SI" sz="6000" dirty="0" smtClean="0">
                <a:cs typeface="Arial" panose="020B0604020202020204" pitchFamily="34" charset="0"/>
              </a:rPr>
            </a:br>
            <a:r>
              <a:rPr lang="sl-SI" sz="6000" dirty="0" smtClean="0">
                <a:cs typeface="Arial" panose="020B0604020202020204" pitchFamily="34" charset="0"/>
              </a:rPr>
              <a:t>Koliko </a:t>
            </a:r>
            <a:r>
              <a:rPr lang="sl-SI" sz="6000" dirty="0">
                <a:cs typeface="Arial" panose="020B0604020202020204" pitchFamily="34" charset="0"/>
              </a:rPr>
              <a:t>časa naj bi trajala kamena doba</a:t>
            </a:r>
            <a:r>
              <a:rPr lang="sl-SI" sz="6000" dirty="0" smtClean="0">
                <a:cs typeface="Arial" panose="020B0604020202020204" pitchFamily="34" charset="0"/>
              </a:rPr>
              <a:t>?</a:t>
            </a:r>
            <a:r>
              <a:rPr lang="sl-SI" dirty="0"/>
              <a:t/>
            </a:r>
            <a:br>
              <a:rPr lang="sl-SI" dirty="0"/>
            </a:br>
            <a:endParaRPr lang="sl-SI" dirty="0"/>
          </a:p>
        </p:txBody>
      </p:sp>
      <p:sp>
        <p:nvSpPr>
          <p:cNvPr id="3" name="Označba mesta vsebine 2"/>
          <p:cNvSpPr>
            <a:spLocks noGrp="1"/>
          </p:cNvSpPr>
          <p:nvPr>
            <p:ph idx="1"/>
          </p:nvPr>
        </p:nvSpPr>
        <p:spPr>
          <a:xfrm>
            <a:off x="982133" y="2667000"/>
            <a:ext cx="7704667" cy="1492876"/>
          </a:xfrm>
        </p:spPr>
        <p:txBody>
          <a:bodyPr>
            <a:normAutofit/>
          </a:bodyPr>
          <a:lstStyle/>
          <a:p>
            <a:pPr marL="0" indent="0" algn="ctr" eaLnBrk="0" hangingPunct="0">
              <a:spcBef>
                <a:spcPct val="50000"/>
              </a:spcBef>
              <a:buNone/>
            </a:pPr>
            <a:r>
              <a:rPr lang="sl-SI" sz="4800" b="1" dirty="0">
                <a:solidFill>
                  <a:srgbClr val="FF0000"/>
                </a:solidFill>
                <a:latin typeface="Arial" panose="020B0604020202020204" pitchFamily="34" charset="0"/>
                <a:cs typeface="Arial" panose="020B0604020202020204" pitchFamily="34" charset="0"/>
              </a:rPr>
              <a:t>Milijon let.</a:t>
            </a:r>
          </a:p>
        </p:txBody>
      </p:sp>
    </p:spTree>
    <p:extLst>
      <p:ext uri="{BB962C8B-B14F-4D97-AF65-F5344CB8AC3E}">
        <p14:creationId xmlns:p14="http://schemas.microsoft.com/office/powerpoint/2010/main" val="1566949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sz="6000" dirty="0" smtClean="0">
                <a:cs typeface="Arial" panose="020B0604020202020204" pitchFamily="34" charset="0"/>
              </a:rPr>
              <a:t/>
            </a:r>
            <a:br>
              <a:rPr lang="sl-SI" sz="6000" dirty="0" smtClean="0">
                <a:cs typeface="Arial" panose="020B0604020202020204" pitchFamily="34" charset="0"/>
              </a:rPr>
            </a:br>
            <a:r>
              <a:rPr lang="sl-SI" sz="6000" dirty="0">
                <a:cs typeface="Arial" panose="020B0604020202020204" pitchFamily="34" charset="0"/>
              </a:rPr>
              <a:t/>
            </a:r>
            <a:br>
              <a:rPr lang="sl-SI" sz="6000" dirty="0">
                <a:cs typeface="Arial" panose="020B0604020202020204" pitchFamily="34" charset="0"/>
              </a:rPr>
            </a:br>
            <a:r>
              <a:rPr lang="sl-SI" sz="6000" dirty="0" smtClean="0">
                <a:cs typeface="Arial" panose="020B0604020202020204" pitchFamily="34" charset="0"/>
              </a:rPr>
              <a:t>Od </a:t>
            </a:r>
            <a:r>
              <a:rPr lang="sl-SI" sz="6000" dirty="0">
                <a:cs typeface="Arial" panose="020B0604020202020204" pitchFamily="34" charset="0"/>
              </a:rPr>
              <a:t>kdaj do kdaj približno je trajal srednji vek</a:t>
            </a:r>
            <a:r>
              <a:rPr lang="sl-SI" sz="6000" dirty="0" smtClean="0">
                <a:cs typeface="Arial" panose="020B0604020202020204" pitchFamily="34" charset="0"/>
              </a:rPr>
              <a:t>?</a:t>
            </a:r>
            <a:r>
              <a:rPr lang="sl-SI" dirty="0"/>
              <a:t/>
            </a:r>
            <a:br>
              <a:rPr lang="sl-SI" dirty="0"/>
            </a:br>
            <a:endParaRPr lang="sl-SI" dirty="0"/>
          </a:p>
        </p:txBody>
      </p:sp>
      <p:sp>
        <p:nvSpPr>
          <p:cNvPr id="3" name="Označba mesta vsebine 2"/>
          <p:cNvSpPr>
            <a:spLocks noGrp="1"/>
          </p:cNvSpPr>
          <p:nvPr>
            <p:ph idx="1"/>
          </p:nvPr>
        </p:nvSpPr>
        <p:spPr>
          <a:xfrm>
            <a:off x="1095023" y="3372394"/>
            <a:ext cx="7704667" cy="1325451"/>
          </a:xfrm>
        </p:spPr>
        <p:txBody>
          <a:bodyPr>
            <a:normAutofit fontScale="92500" lnSpcReduction="20000"/>
          </a:bodyPr>
          <a:lstStyle/>
          <a:p>
            <a:pPr marL="0" indent="0" algn="ctr">
              <a:buNone/>
            </a:pPr>
            <a:endParaRPr lang="sl-SI" sz="4800" b="1" dirty="0" smtClean="0">
              <a:solidFill>
                <a:srgbClr val="FF0000"/>
              </a:solidFill>
              <a:latin typeface="Arial" panose="020B0604020202020204" pitchFamily="34" charset="0"/>
              <a:cs typeface="Arial" panose="020B0604020202020204" pitchFamily="34" charset="0"/>
            </a:endParaRPr>
          </a:p>
          <a:p>
            <a:pPr marL="0" indent="0" algn="ctr">
              <a:buNone/>
            </a:pPr>
            <a:r>
              <a:rPr lang="sl-SI" sz="4800" b="1" dirty="0" smtClean="0">
                <a:solidFill>
                  <a:srgbClr val="FF0000"/>
                </a:solidFill>
                <a:latin typeface="Arial" panose="020B0604020202020204" pitchFamily="34" charset="0"/>
                <a:cs typeface="Arial" panose="020B0604020202020204" pitchFamily="34" charset="0"/>
              </a:rPr>
              <a:t>Od </a:t>
            </a:r>
            <a:r>
              <a:rPr lang="sl-SI" sz="4800" b="1" dirty="0">
                <a:solidFill>
                  <a:srgbClr val="FF0000"/>
                </a:solidFill>
                <a:latin typeface="Arial" panose="020B0604020202020204" pitchFamily="34" charset="0"/>
                <a:cs typeface="Arial" panose="020B0604020202020204" pitchFamily="34" charset="0"/>
              </a:rPr>
              <a:t>leta 500 do 1500.</a:t>
            </a:r>
          </a:p>
          <a:p>
            <a:pPr marL="0" indent="0">
              <a:buNone/>
            </a:pPr>
            <a:endParaRPr lang="sl-SI"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863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59854" y="457201"/>
            <a:ext cx="8087931" cy="1981200"/>
          </a:xfrm>
        </p:spPr>
        <p:txBody>
          <a:bodyPr>
            <a:noAutofit/>
          </a:bodyPr>
          <a:lstStyle/>
          <a:p>
            <a:r>
              <a:rPr lang="sl-SI" sz="5400" dirty="0">
                <a:cs typeface="Arial" panose="020B0604020202020204" pitchFamily="34" charset="0"/>
              </a:rPr>
              <a:t>Zakaj so se v kameni dobi selili</a:t>
            </a:r>
            <a:r>
              <a:rPr lang="sl-SI" sz="5400" dirty="0" smtClean="0">
                <a:cs typeface="Arial" panose="020B0604020202020204" pitchFamily="34" charset="0"/>
              </a:rPr>
              <a:t>?</a:t>
            </a:r>
            <a:endParaRPr lang="sl-SI" sz="5400" dirty="0">
              <a:cs typeface="Arial" panose="020B0604020202020204" pitchFamily="34" charset="0"/>
            </a:endParaRPr>
          </a:p>
        </p:txBody>
      </p:sp>
      <p:sp>
        <p:nvSpPr>
          <p:cNvPr id="3" name="Označba mesta vsebine 2"/>
          <p:cNvSpPr>
            <a:spLocks noGrp="1"/>
          </p:cNvSpPr>
          <p:nvPr>
            <p:ph idx="1"/>
          </p:nvPr>
        </p:nvSpPr>
        <p:spPr>
          <a:xfrm>
            <a:off x="951485" y="3359331"/>
            <a:ext cx="7704667" cy="1042115"/>
          </a:xfrm>
        </p:spPr>
        <p:txBody>
          <a:bodyPr>
            <a:normAutofit/>
          </a:bodyPr>
          <a:lstStyle/>
          <a:p>
            <a:pPr marL="0" indent="0" algn="ctr">
              <a:buNone/>
            </a:pPr>
            <a:r>
              <a:rPr lang="sl-SI" sz="4800" b="1" dirty="0">
                <a:solidFill>
                  <a:srgbClr val="FF0000"/>
                </a:solidFill>
                <a:latin typeface="Arial" panose="020B0604020202020204" pitchFamily="34" charset="0"/>
                <a:cs typeface="Arial" panose="020B0604020202020204" pitchFamily="34" charset="0"/>
              </a:rPr>
              <a:t>Ker so iskali hrano</a:t>
            </a:r>
            <a:r>
              <a:rPr lang="sl-SI" sz="4800" b="1" dirty="0" smtClean="0">
                <a:solidFill>
                  <a:srgbClr val="FF0000"/>
                </a:solidFill>
                <a:latin typeface="Arial" panose="020B0604020202020204" pitchFamily="34" charset="0"/>
                <a:cs typeface="Arial" panose="020B0604020202020204" pitchFamily="34" charset="0"/>
              </a:rPr>
              <a:t>.</a:t>
            </a:r>
            <a:endParaRPr lang="sl-SI" sz="48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934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slov 1"/>
          <p:cNvSpPr>
            <a:spLocks noGrp="1"/>
          </p:cNvSpPr>
          <p:nvPr>
            <p:ph type="title"/>
          </p:nvPr>
        </p:nvSpPr>
        <p:spPr/>
        <p:txBody>
          <a:bodyPr>
            <a:normAutofit fontScale="90000"/>
          </a:bodyPr>
          <a:lstStyle/>
          <a:p>
            <a:r>
              <a:rPr lang="sl-SI" sz="5400" dirty="0">
                <a:cs typeface="Arial" panose="020B0604020202020204" pitchFamily="34" charset="0"/>
              </a:rPr>
              <a:t>Kaj je arheologija? </a:t>
            </a:r>
            <a:br>
              <a:rPr lang="sl-SI" sz="5400" dirty="0">
                <a:cs typeface="Arial" panose="020B0604020202020204" pitchFamily="34" charset="0"/>
              </a:rPr>
            </a:br>
            <a:r>
              <a:rPr lang="sl-SI" altLang="sl-SI" dirty="0" smtClean="0">
                <a:latin typeface="Arial" panose="020B0604020202020204" pitchFamily="34" charset="0"/>
                <a:cs typeface="Arial" panose="020B0604020202020204" pitchFamily="34" charset="0"/>
              </a:rPr>
              <a:t> </a:t>
            </a:r>
            <a:endParaRPr lang="sl-SI" altLang="sl-SI" b="1" dirty="0" smtClean="0">
              <a:latin typeface="Arial" panose="020B0604020202020204" pitchFamily="34" charset="0"/>
              <a:cs typeface="Arial" panose="020B0604020202020204" pitchFamily="34" charset="0"/>
            </a:endParaRPr>
          </a:p>
        </p:txBody>
      </p:sp>
      <p:sp>
        <p:nvSpPr>
          <p:cNvPr id="3" name="Ograda vsebine 2"/>
          <p:cNvSpPr>
            <a:spLocks noGrp="1"/>
          </p:cNvSpPr>
          <p:nvPr>
            <p:ph idx="1"/>
          </p:nvPr>
        </p:nvSpPr>
        <p:spPr>
          <a:xfrm>
            <a:off x="1037610" y="2118360"/>
            <a:ext cx="7080069" cy="3332816"/>
          </a:xfrm>
        </p:spPr>
        <p:txBody>
          <a:bodyPr>
            <a:normAutofit fontScale="85000" lnSpcReduction="10000"/>
          </a:bodyPr>
          <a:lstStyle/>
          <a:p>
            <a:pPr algn="ctr">
              <a:buNone/>
            </a:pPr>
            <a:r>
              <a:rPr lang="sl-SI" altLang="sl-SI" sz="4000" b="1" dirty="0" smtClean="0">
                <a:solidFill>
                  <a:srgbClr val="FF0000"/>
                </a:solidFill>
                <a:latin typeface="Arial" panose="020B0604020202020204" pitchFamily="34" charset="0"/>
                <a:ea typeface="Verdana" panose="020B0604030504040204" pitchFamily="34" charset="0"/>
                <a:cs typeface="Arial" panose="020B0604020202020204" pitchFamily="34" charset="0"/>
              </a:rPr>
              <a:t>Arheologija </a:t>
            </a:r>
            <a:r>
              <a:rPr lang="sl-SI" altLang="sl-SI" sz="4000" b="1" dirty="0">
                <a:solidFill>
                  <a:srgbClr val="FF0000"/>
                </a:solidFill>
                <a:latin typeface="Arial" panose="020B0604020202020204" pitchFamily="34" charset="0"/>
                <a:ea typeface="Verdana" panose="020B0604030504040204" pitchFamily="34" charset="0"/>
                <a:cs typeface="Arial" panose="020B0604020202020204" pitchFamily="34" charset="0"/>
              </a:rPr>
              <a:t>je veda, ki raziskuje, kako so ljudje živeli v preteklosti, kakšno orodje in orožje so uporabljali, kako so pokopavali pokojne ...</a:t>
            </a:r>
          </a:p>
          <a:p>
            <a:pPr>
              <a:buFont typeface="Wingdings 2" panose="05020102010507070707" pitchFamily="18" charset="2"/>
              <a:buNone/>
            </a:pPr>
            <a:r>
              <a:rPr lang="sl-SI" altLang="sl-SI" sz="4000" dirty="0" smtClean="0">
                <a:solidFill>
                  <a:srgbClr val="FF0000"/>
                </a:solidFill>
                <a:latin typeface="Arial" panose="020B0604020202020204" pitchFamily="34" charset="0"/>
                <a:cs typeface="Arial" panose="020B0604020202020204" pitchFamily="34" charset="0"/>
              </a:rPr>
              <a:t> </a:t>
            </a:r>
          </a:p>
          <a:p>
            <a:pPr>
              <a:buFont typeface="Wingdings 2" panose="05020102010507070707" pitchFamily="18" charset="2"/>
              <a:buNone/>
            </a:pPr>
            <a:endParaRPr lang="sl-SI" altLang="sl-SI" dirty="0" smtClean="0"/>
          </a:p>
        </p:txBody>
      </p:sp>
    </p:spTree>
    <p:extLst>
      <p:ext uri="{BB962C8B-B14F-4D97-AF65-F5344CB8AC3E}">
        <p14:creationId xmlns:p14="http://schemas.microsoft.com/office/powerpoint/2010/main" val="13161598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slov 1"/>
          <p:cNvSpPr>
            <a:spLocks noGrp="1"/>
          </p:cNvSpPr>
          <p:nvPr>
            <p:ph type="title"/>
          </p:nvPr>
        </p:nvSpPr>
        <p:spPr/>
        <p:txBody>
          <a:bodyPr>
            <a:normAutofit fontScale="90000"/>
          </a:bodyPr>
          <a:lstStyle/>
          <a:p>
            <a:r>
              <a:rPr lang="sl-SI" sz="6000" dirty="0"/>
              <a:t>Iz česa je bilo orodje in orožje v kameni dobi</a:t>
            </a:r>
            <a:r>
              <a:rPr lang="sl-SI" sz="6000" dirty="0" smtClean="0"/>
              <a:t>?</a:t>
            </a:r>
            <a:endParaRPr lang="sl-SI" altLang="sl-SI" b="1" dirty="0" smtClean="0">
              <a:latin typeface="Arial" panose="020B0604020202020204" pitchFamily="34" charset="0"/>
              <a:cs typeface="Arial" panose="020B0604020202020204" pitchFamily="34" charset="0"/>
            </a:endParaRPr>
          </a:p>
        </p:txBody>
      </p:sp>
      <p:sp>
        <p:nvSpPr>
          <p:cNvPr id="2" name="Označba mesta vsebine 1"/>
          <p:cNvSpPr>
            <a:spLocks noGrp="1"/>
          </p:cNvSpPr>
          <p:nvPr>
            <p:ph idx="1"/>
          </p:nvPr>
        </p:nvSpPr>
        <p:spPr>
          <a:xfrm>
            <a:off x="982133" y="2438401"/>
            <a:ext cx="7704667" cy="1570149"/>
          </a:xfrm>
        </p:spPr>
        <p:txBody>
          <a:bodyPr>
            <a:normAutofit/>
          </a:bodyPr>
          <a:lstStyle/>
          <a:p>
            <a:pPr marL="0" indent="0" algn="ctr" eaLnBrk="0" hangingPunct="0">
              <a:spcBef>
                <a:spcPct val="50000"/>
              </a:spcBef>
              <a:buNone/>
            </a:pPr>
            <a:r>
              <a:rPr lang="sl-SI" sz="4800" b="1" dirty="0">
                <a:solidFill>
                  <a:srgbClr val="FF0000"/>
                </a:solidFill>
                <a:latin typeface="Arial" panose="020B0604020202020204" pitchFamily="34" charset="0"/>
                <a:cs typeface="Arial" panose="020B0604020202020204" pitchFamily="34" charset="0"/>
              </a:rPr>
              <a:t>Iz </a:t>
            </a:r>
            <a:r>
              <a:rPr lang="sl-SI" sz="4800" b="1" dirty="0" smtClean="0">
                <a:solidFill>
                  <a:srgbClr val="FF0000"/>
                </a:solidFill>
                <a:latin typeface="Arial" panose="020B0604020202020204" pitchFamily="34" charset="0"/>
                <a:cs typeface="Arial" panose="020B0604020202020204" pitchFamily="34" charset="0"/>
              </a:rPr>
              <a:t>kamna</a:t>
            </a:r>
            <a:r>
              <a:rPr lang="sl-SI" sz="4800" b="1" dirty="0">
                <a:solidFill>
                  <a:srgbClr val="FF0000"/>
                </a:solidFill>
                <a:latin typeface="Arial" panose="020B0604020202020204" pitchFamily="34" charset="0"/>
                <a:cs typeface="Arial" panose="020B0604020202020204" pitchFamily="34" charset="0"/>
              </a:rPr>
              <a:t>, kosti in lesa.</a:t>
            </a:r>
          </a:p>
        </p:txBody>
      </p:sp>
    </p:spTree>
    <p:extLst>
      <p:ext uri="{BB962C8B-B14F-4D97-AF65-F5344CB8AC3E}">
        <p14:creationId xmlns:p14="http://schemas.microsoft.com/office/powerpoint/2010/main" val="10461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slov 1"/>
          <p:cNvSpPr>
            <a:spLocks noGrp="1"/>
          </p:cNvSpPr>
          <p:nvPr>
            <p:ph type="title"/>
          </p:nvPr>
        </p:nvSpPr>
        <p:spPr/>
        <p:txBody>
          <a:bodyPr>
            <a:normAutofit/>
          </a:bodyPr>
          <a:lstStyle/>
          <a:p>
            <a:r>
              <a:rPr lang="sl-SI" sz="6000" dirty="0">
                <a:cs typeface="Arial" panose="020B0604020202020204" pitchFamily="34" charset="0"/>
              </a:rPr>
              <a:t>Opiši pestnjak</a:t>
            </a:r>
            <a:r>
              <a:rPr lang="sl-SI" sz="6000" dirty="0" smtClean="0">
                <a:cs typeface="Arial" panose="020B0604020202020204" pitchFamily="34" charset="0"/>
              </a:rPr>
              <a:t>.</a:t>
            </a:r>
            <a:endParaRPr lang="sl-SI" altLang="sl-SI" b="1" dirty="0" smtClean="0">
              <a:latin typeface="Arial" panose="020B0604020202020204" pitchFamily="34" charset="0"/>
              <a:cs typeface="Arial" panose="020B0604020202020204" pitchFamily="34" charset="0"/>
            </a:endParaRPr>
          </a:p>
        </p:txBody>
      </p:sp>
      <p:sp>
        <p:nvSpPr>
          <p:cNvPr id="3" name="Ograda vsebine 2"/>
          <p:cNvSpPr>
            <a:spLocks noGrp="1"/>
          </p:cNvSpPr>
          <p:nvPr>
            <p:ph idx="1"/>
          </p:nvPr>
        </p:nvSpPr>
        <p:spPr/>
        <p:txBody>
          <a:bodyPr>
            <a:normAutofit fontScale="92500" lnSpcReduction="20000"/>
          </a:bodyPr>
          <a:lstStyle/>
          <a:p>
            <a:pPr algn="ctr">
              <a:buNone/>
            </a:pPr>
            <a:r>
              <a:rPr lang="sl-SI" altLang="sl-SI" b="1" dirty="0" smtClean="0"/>
              <a:t> </a:t>
            </a:r>
            <a:r>
              <a:rPr lang="sl-SI" altLang="sl-SI" sz="4000" b="1" dirty="0">
                <a:solidFill>
                  <a:srgbClr val="FF0000"/>
                </a:solidFill>
                <a:latin typeface="Arial" panose="020B0604020202020204" pitchFamily="34" charset="0"/>
                <a:cs typeface="Arial" panose="020B0604020202020204" pitchFamily="34" charset="0"/>
              </a:rPr>
              <a:t>Najstarejše orodje iz kamene dobe. Pestnjak se imenuje zato, ker se ga je človek oprijel s pestjo. Uporabljali so ga kot bodalo, strgalo, tolkalo.</a:t>
            </a:r>
          </a:p>
          <a:p>
            <a:endParaRPr lang="sl-SI" altLang="sl-SI" dirty="0" smtClean="0"/>
          </a:p>
          <a:p>
            <a:pPr>
              <a:buFont typeface="Wingdings 2" panose="05020102010507070707" pitchFamily="18" charset="2"/>
              <a:buNone/>
            </a:pPr>
            <a:endParaRPr lang="sl-SI" altLang="sl-SI" dirty="0" smtClean="0"/>
          </a:p>
        </p:txBody>
      </p:sp>
    </p:spTree>
    <p:extLst>
      <p:ext uri="{BB962C8B-B14F-4D97-AF65-F5344CB8AC3E}">
        <p14:creationId xmlns:p14="http://schemas.microsoft.com/office/powerpoint/2010/main" val="3351840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0761" y="457201"/>
            <a:ext cx="8403465" cy="1981200"/>
          </a:xfrm>
        </p:spPr>
        <p:txBody>
          <a:bodyPr>
            <a:normAutofit fontScale="90000"/>
          </a:bodyPr>
          <a:lstStyle/>
          <a:p>
            <a:r>
              <a:rPr lang="sl-SI" sz="6000" dirty="0" smtClean="0"/>
              <a:t/>
            </a:r>
            <a:br>
              <a:rPr lang="sl-SI" sz="6000" dirty="0" smtClean="0"/>
            </a:br>
            <a:r>
              <a:rPr lang="sl-SI" sz="6000" dirty="0"/>
              <a:t/>
            </a:r>
            <a:br>
              <a:rPr lang="sl-SI" sz="6000" dirty="0"/>
            </a:br>
            <a:r>
              <a:rPr lang="sl-SI" sz="6000" dirty="0" smtClean="0"/>
              <a:t>Kdaj </a:t>
            </a:r>
            <a:r>
              <a:rPr lang="sl-SI" sz="6000" dirty="0"/>
              <a:t>in zakaj so se </a:t>
            </a:r>
            <a:r>
              <a:rPr lang="sl-SI" sz="6000" dirty="0" smtClean="0"/>
              <a:t>v preteklosti za </a:t>
            </a:r>
            <a:r>
              <a:rPr lang="sl-SI" sz="6000" dirty="0"/>
              <a:t>stalno naselili</a:t>
            </a:r>
            <a:r>
              <a:rPr lang="sl-SI" sz="6000" dirty="0" smtClean="0"/>
              <a:t>?</a:t>
            </a:r>
            <a:r>
              <a:rPr lang="sl-SI" dirty="0"/>
              <a:t/>
            </a:r>
            <a:br>
              <a:rPr lang="sl-SI" dirty="0"/>
            </a:br>
            <a:endParaRPr lang="sl-SI" dirty="0"/>
          </a:p>
        </p:txBody>
      </p:sp>
      <p:sp>
        <p:nvSpPr>
          <p:cNvPr id="3" name="Označba mesta vsebine 2"/>
          <p:cNvSpPr>
            <a:spLocks noGrp="1"/>
          </p:cNvSpPr>
          <p:nvPr>
            <p:ph idx="1"/>
          </p:nvPr>
        </p:nvSpPr>
        <p:spPr>
          <a:xfrm>
            <a:off x="891981" y="3426854"/>
            <a:ext cx="7704667" cy="1132268"/>
          </a:xfrm>
        </p:spPr>
        <p:txBody>
          <a:bodyPr>
            <a:noAutofit/>
          </a:bodyPr>
          <a:lstStyle/>
          <a:p>
            <a:pPr marL="0" indent="0" algn="ctr" eaLnBrk="0" hangingPunct="0">
              <a:spcBef>
                <a:spcPct val="50000"/>
              </a:spcBef>
              <a:buNone/>
            </a:pPr>
            <a:r>
              <a:rPr lang="sl-SI" sz="4800" b="1" dirty="0">
                <a:solidFill>
                  <a:srgbClr val="FF0000"/>
                </a:solidFill>
                <a:latin typeface="Arial" panose="020B0604020202020204" pitchFamily="34" charset="0"/>
                <a:cs typeface="Arial" panose="020B0604020202020204" pitchFamily="34" charset="0"/>
              </a:rPr>
              <a:t>Ob koncu kamene dobe, ko so se začeli ukvarjati s preprostim poljedelstvom in živinorejo.</a:t>
            </a:r>
            <a:endParaRPr lang="en-US" sz="48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2838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slov 1"/>
          <p:cNvSpPr>
            <a:spLocks noGrp="1"/>
          </p:cNvSpPr>
          <p:nvPr>
            <p:ph type="title"/>
          </p:nvPr>
        </p:nvSpPr>
        <p:spPr/>
        <p:txBody>
          <a:bodyPr>
            <a:noAutofit/>
          </a:bodyPr>
          <a:lstStyle/>
          <a:p>
            <a:r>
              <a:rPr lang="sl-SI" sz="5400" dirty="0"/>
              <a:t>Poimenuj 3 rimska mesta pri nas</a:t>
            </a:r>
            <a:r>
              <a:rPr lang="sl-SI" sz="5400" dirty="0" smtClean="0"/>
              <a:t>.</a:t>
            </a:r>
            <a:endParaRPr lang="sl-SI" altLang="sl-SI" sz="5400" dirty="0" smtClean="0">
              <a:cs typeface="Arial" panose="020B0604020202020204" pitchFamily="34" charset="0"/>
            </a:endParaRPr>
          </a:p>
        </p:txBody>
      </p:sp>
      <p:sp>
        <p:nvSpPr>
          <p:cNvPr id="3" name="Ograda vsebine 2"/>
          <p:cNvSpPr>
            <a:spLocks noGrp="1"/>
          </p:cNvSpPr>
          <p:nvPr>
            <p:ph idx="1"/>
          </p:nvPr>
        </p:nvSpPr>
        <p:spPr>
          <a:xfrm>
            <a:off x="1463040" y="2481943"/>
            <a:ext cx="6196405" cy="3241126"/>
          </a:xfrm>
        </p:spPr>
        <p:txBody>
          <a:bodyPr>
            <a:normAutofit fontScale="92500" lnSpcReduction="10000"/>
          </a:bodyPr>
          <a:lstStyle/>
          <a:p>
            <a:pPr marL="0" indent="0" algn="ctr" fontAlgn="auto">
              <a:buNone/>
              <a:defRPr/>
            </a:pPr>
            <a:r>
              <a:rPr lang="sl-SI" altLang="sl-SI" sz="4800" b="1" dirty="0">
                <a:solidFill>
                  <a:srgbClr val="FF0000"/>
                </a:solidFill>
                <a:latin typeface="Arial" panose="020B0604020202020204" pitchFamily="34" charset="0"/>
                <a:cs typeface="Arial" panose="020B0604020202020204" pitchFamily="34" charset="0"/>
              </a:rPr>
              <a:t>Večja rimska mesta na naših tleh so bila Emona (Ljubljana), Celeia (Celje), Poetovio (Ptuj).</a:t>
            </a:r>
          </a:p>
        </p:txBody>
      </p:sp>
    </p:spTree>
    <p:extLst>
      <p:ext uri="{BB962C8B-B14F-4D97-AF65-F5344CB8AC3E}">
        <p14:creationId xmlns:p14="http://schemas.microsoft.com/office/powerpoint/2010/main" val="21348542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slov 1"/>
          <p:cNvSpPr>
            <a:spLocks noGrp="1"/>
          </p:cNvSpPr>
          <p:nvPr>
            <p:ph type="title"/>
          </p:nvPr>
        </p:nvSpPr>
        <p:spPr>
          <a:xfrm>
            <a:off x="605307" y="804931"/>
            <a:ext cx="8242478" cy="1981200"/>
          </a:xfrm>
        </p:spPr>
        <p:txBody>
          <a:bodyPr>
            <a:normAutofit fontScale="90000"/>
          </a:bodyPr>
          <a:lstStyle/>
          <a:p>
            <a:pPr lvl="0"/>
            <a:r>
              <a:rPr lang="sl-SI" sz="6000" dirty="0" smtClean="0"/>
              <a:t/>
            </a:r>
            <a:br>
              <a:rPr lang="sl-SI" sz="6000" dirty="0" smtClean="0"/>
            </a:br>
            <a:r>
              <a:rPr lang="sl-SI" sz="6000" dirty="0" smtClean="0"/>
              <a:t>Kdaj </a:t>
            </a:r>
            <a:r>
              <a:rPr lang="sl-SI" sz="6000" dirty="0"/>
              <a:t>so na naše ozemlje prišli Rimljani in </a:t>
            </a:r>
            <a:r>
              <a:rPr lang="sl-SI" sz="6000" dirty="0" smtClean="0"/>
              <a:t>koliko </a:t>
            </a:r>
            <a:r>
              <a:rPr lang="sl-SI" sz="6000" dirty="0"/>
              <a:t>časa so ostali</a:t>
            </a:r>
            <a:r>
              <a:rPr lang="sl-SI" sz="6000" dirty="0" smtClean="0"/>
              <a:t>?</a:t>
            </a:r>
            <a:r>
              <a:rPr lang="sl-SI" altLang="sl-SI" dirty="0">
                <a:latin typeface="Arial" panose="020B0604020202020204" pitchFamily="34" charset="0"/>
                <a:cs typeface="Arial" panose="020B0604020202020204" pitchFamily="34" charset="0"/>
              </a:rPr>
              <a:t/>
            </a:r>
            <a:br>
              <a:rPr lang="sl-SI" altLang="sl-SI" dirty="0">
                <a:latin typeface="Arial" panose="020B0604020202020204" pitchFamily="34" charset="0"/>
                <a:cs typeface="Arial" panose="020B0604020202020204" pitchFamily="34" charset="0"/>
              </a:rPr>
            </a:br>
            <a:endParaRPr lang="sl-SI" altLang="sl-SI" b="1" dirty="0" smtClean="0">
              <a:latin typeface="Arial" panose="020B0604020202020204" pitchFamily="34" charset="0"/>
              <a:cs typeface="Arial" panose="020B0604020202020204" pitchFamily="34" charset="0"/>
            </a:endParaRPr>
          </a:p>
        </p:txBody>
      </p:sp>
      <p:sp>
        <p:nvSpPr>
          <p:cNvPr id="3" name="Ograda vsebine 2"/>
          <p:cNvSpPr>
            <a:spLocks noGrp="1"/>
          </p:cNvSpPr>
          <p:nvPr>
            <p:ph idx="1"/>
          </p:nvPr>
        </p:nvSpPr>
        <p:spPr>
          <a:xfrm>
            <a:off x="982133" y="2976093"/>
            <a:ext cx="7704667" cy="3332816"/>
          </a:xfrm>
        </p:spPr>
        <p:txBody>
          <a:bodyPr/>
          <a:lstStyle/>
          <a:p>
            <a:pPr marL="0" indent="0" algn="ctr" eaLnBrk="0" hangingPunct="0">
              <a:spcBef>
                <a:spcPct val="50000"/>
              </a:spcBef>
              <a:buNone/>
            </a:pPr>
            <a:endParaRPr lang="sl-SI" sz="4800" b="1" dirty="0">
              <a:solidFill>
                <a:srgbClr val="FF0000"/>
              </a:solidFill>
              <a:latin typeface="Arial" panose="020B0604020202020204" pitchFamily="34" charset="0"/>
              <a:cs typeface="Arial" panose="020B0604020202020204" pitchFamily="34" charset="0"/>
            </a:endParaRPr>
          </a:p>
          <a:p>
            <a:pPr marL="0" indent="0" algn="ctr" eaLnBrk="0" hangingPunct="0">
              <a:spcBef>
                <a:spcPct val="50000"/>
              </a:spcBef>
              <a:buNone/>
            </a:pPr>
            <a:r>
              <a:rPr lang="sl-SI" sz="4800" b="1" dirty="0" smtClean="0">
                <a:solidFill>
                  <a:srgbClr val="FF0000"/>
                </a:solidFill>
                <a:latin typeface="Arial" panose="020B0604020202020204" pitchFamily="34" charset="0"/>
                <a:cs typeface="Arial" panose="020B0604020202020204" pitchFamily="34" charset="0"/>
              </a:rPr>
              <a:t>Prišli </a:t>
            </a:r>
            <a:r>
              <a:rPr lang="sl-SI" sz="4800" b="1" dirty="0">
                <a:solidFill>
                  <a:srgbClr val="FF0000"/>
                </a:solidFill>
                <a:latin typeface="Arial" panose="020B0604020202020204" pitchFamily="34" charset="0"/>
                <a:cs typeface="Arial" panose="020B0604020202020204" pitchFamily="34" charset="0"/>
              </a:rPr>
              <a:t>so leta 1 in ostali približno do leta 500.</a:t>
            </a:r>
          </a:p>
          <a:p>
            <a:pPr>
              <a:buFont typeface="Wingdings 2" panose="05020102010507070707" pitchFamily="18" charset="2"/>
              <a:buNone/>
            </a:pPr>
            <a:endParaRPr lang="sl-SI" altLang="sl-SI" dirty="0" smtClean="0">
              <a:latin typeface="Arial" panose="020B0604020202020204" pitchFamily="34" charset="0"/>
              <a:cs typeface="Arial" panose="020B0604020202020204" pitchFamily="34" charset="0"/>
            </a:endParaRPr>
          </a:p>
          <a:p>
            <a:pPr>
              <a:buFont typeface="Wingdings 2" panose="05020102010507070707" pitchFamily="18" charset="2"/>
              <a:buNone/>
            </a:pPr>
            <a:endParaRPr lang="sl-SI" altLang="sl-SI" dirty="0" smtClean="0"/>
          </a:p>
        </p:txBody>
      </p:sp>
    </p:spTree>
    <p:extLst>
      <p:ext uri="{BB962C8B-B14F-4D97-AF65-F5344CB8AC3E}">
        <p14:creationId xmlns:p14="http://schemas.microsoft.com/office/powerpoint/2010/main" val="3782776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Naslov 1"/>
          <p:cNvSpPr>
            <a:spLocks noGrp="1"/>
          </p:cNvSpPr>
          <p:nvPr>
            <p:ph type="title"/>
          </p:nvPr>
        </p:nvSpPr>
        <p:spPr>
          <a:xfrm>
            <a:off x="982133" y="457201"/>
            <a:ext cx="7904290" cy="1981200"/>
          </a:xfrm>
        </p:spPr>
        <p:txBody>
          <a:bodyPr>
            <a:normAutofit fontScale="90000"/>
          </a:bodyPr>
          <a:lstStyle/>
          <a:p>
            <a:r>
              <a:rPr lang="sl-SI" sz="6000" dirty="0">
                <a:cs typeface="Arial" panose="020B0604020202020204" pitchFamily="34" charset="0"/>
              </a:rPr>
              <a:t>V katerem veku pridejo Rimljani na naše </a:t>
            </a:r>
            <a:r>
              <a:rPr lang="sl-SI" sz="6000" dirty="0" smtClean="0">
                <a:cs typeface="Arial" panose="020B0604020202020204" pitchFamily="34" charset="0"/>
              </a:rPr>
              <a:t>ozemlje?</a:t>
            </a:r>
            <a:endParaRPr lang="sl-SI" altLang="sl-SI" b="1" dirty="0" smtClean="0">
              <a:latin typeface="Arial" panose="020B0604020202020204" pitchFamily="34" charset="0"/>
              <a:cs typeface="Arial" panose="020B0604020202020204" pitchFamily="34" charset="0"/>
            </a:endParaRPr>
          </a:p>
        </p:txBody>
      </p:sp>
      <p:sp>
        <p:nvSpPr>
          <p:cNvPr id="3" name="Ograda vsebine 2"/>
          <p:cNvSpPr>
            <a:spLocks noGrp="1"/>
          </p:cNvSpPr>
          <p:nvPr>
            <p:ph idx="1"/>
          </p:nvPr>
        </p:nvSpPr>
        <p:spPr/>
        <p:txBody>
          <a:bodyPr/>
          <a:lstStyle/>
          <a:p>
            <a:pPr marL="0" indent="0" algn="ctr" eaLnBrk="0" hangingPunct="0">
              <a:spcBef>
                <a:spcPct val="50000"/>
              </a:spcBef>
              <a:buNone/>
            </a:pPr>
            <a:endParaRPr lang="sl-SI" sz="4800" b="1" dirty="0">
              <a:solidFill>
                <a:srgbClr val="FF0000"/>
              </a:solidFill>
              <a:latin typeface="Arial" panose="020B0604020202020204" pitchFamily="34" charset="0"/>
              <a:cs typeface="Arial" panose="020B0604020202020204" pitchFamily="34" charset="0"/>
            </a:endParaRPr>
          </a:p>
          <a:p>
            <a:pPr marL="0" indent="0" algn="ctr" eaLnBrk="0" hangingPunct="0">
              <a:spcBef>
                <a:spcPct val="50000"/>
              </a:spcBef>
              <a:buNone/>
            </a:pPr>
            <a:r>
              <a:rPr lang="sl-SI" sz="4800" b="1" dirty="0" smtClean="0">
                <a:solidFill>
                  <a:srgbClr val="FF0000"/>
                </a:solidFill>
                <a:latin typeface="Arial" panose="020B0604020202020204" pitchFamily="34" charset="0"/>
                <a:cs typeface="Arial" panose="020B0604020202020204" pitchFamily="34" charset="0"/>
              </a:rPr>
              <a:t>V </a:t>
            </a:r>
            <a:r>
              <a:rPr lang="sl-SI" sz="4800" b="1" dirty="0">
                <a:solidFill>
                  <a:srgbClr val="FF0000"/>
                </a:solidFill>
                <a:latin typeface="Arial" panose="020B0604020202020204" pitchFamily="34" charset="0"/>
                <a:cs typeface="Arial" panose="020B0604020202020204" pitchFamily="34" charset="0"/>
              </a:rPr>
              <a:t>starem veku.</a:t>
            </a:r>
          </a:p>
          <a:p>
            <a:pPr>
              <a:buFont typeface="Wingdings 2" panose="05020102010507070707" pitchFamily="18" charset="2"/>
              <a:buNone/>
            </a:pPr>
            <a:endParaRPr lang="sl-SI" altLang="sl-SI" dirty="0" smtClean="0"/>
          </a:p>
        </p:txBody>
      </p:sp>
    </p:spTree>
    <p:extLst>
      <p:ext uri="{BB962C8B-B14F-4D97-AF65-F5344CB8AC3E}">
        <p14:creationId xmlns:p14="http://schemas.microsoft.com/office/powerpoint/2010/main" val="24516773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Naslov 1"/>
          <p:cNvSpPr>
            <a:spLocks noGrp="1"/>
          </p:cNvSpPr>
          <p:nvPr>
            <p:ph type="title"/>
          </p:nvPr>
        </p:nvSpPr>
        <p:spPr>
          <a:xfrm>
            <a:off x="1134211" y="1405411"/>
            <a:ext cx="6965245" cy="1202485"/>
          </a:xfrm>
        </p:spPr>
        <p:txBody>
          <a:bodyPr>
            <a:normAutofit fontScale="90000"/>
          </a:bodyPr>
          <a:lstStyle/>
          <a:p>
            <a:r>
              <a:rPr lang="sl-SI" sz="5400" dirty="0"/>
              <a:t>Kje naj bi se razvila prva živa bitja?</a:t>
            </a:r>
          </a:p>
        </p:txBody>
      </p:sp>
      <p:sp>
        <p:nvSpPr>
          <p:cNvPr id="3" name="Ograda vsebine 2"/>
          <p:cNvSpPr>
            <a:spLocks noGrp="1"/>
          </p:cNvSpPr>
          <p:nvPr>
            <p:ph idx="1"/>
          </p:nvPr>
        </p:nvSpPr>
        <p:spPr>
          <a:xfrm>
            <a:off x="892349" y="3698691"/>
            <a:ext cx="7704667" cy="858591"/>
          </a:xfrm>
        </p:spPr>
        <p:txBody>
          <a:bodyPr>
            <a:normAutofit/>
          </a:bodyPr>
          <a:lstStyle/>
          <a:p>
            <a:pPr marL="0" indent="0" algn="ctr" eaLnBrk="0" hangingPunct="0">
              <a:spcBef>
                <a:spcPts val="0"/>
              </a:spcBef>
              <a:buNone/>
            </a:pPr>
            <a:r>
              <a:rPr lang="sl-SI" sz="4800" b="1" dirty="0">
                <a:solidFill>
                  <a:srgbClr val="FF0000"/>
                </a:solidFill>
                <a:latin typeface="Arial" panose="020B0604020202020204" pitchFamily="34" charset="0"/>
                <a:cs typeface="Arial" panose="020B0604020202020204" pitchFamily="34" charset="0"/>
              </a:rPr>
              <a:t>V vodi.</a:t>
            </a:r>
          </a:p>
        </p:txBody>
      </p:sp>
    </p:spTree>
    <p:extLst>
      <p:ext uri="{BB962C8B-B14F-4D97-AF65-F5344CB8AC3E}">
        <p14:creationId xmlns:p14="http://schemas.microsoft.com/office/powerpoint/2010/main" val="581763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3"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sl-SI" sz="5400" dirty="0"/>
              <a:t>Kaj so Rimljani prinesli v naše kraje</a:t>
            </a:r>
            <a:r>
              <a:rPr lang="sl-SI" sz="5400" dirty="0" smtClean="0"/>
              <a:t>?</a:t>
            </a:r>
            <a:endParaRPr lang="sl-SI" sz="5400" dirty="0"/>
          </a:p>
        </p:txBody>
      </p:sp>
      <p:sp>
        <p:nvSpPr>
          <p:cNvPr id="3" name="Označba mesta vsebine 2"/>
          <p:cNvSpPr>
            <a:spLocks noGrp="1"/>
          </p:cNvSpPr>
          <p:nvPr>
            <p:ph idx="1"/>
          </p:nvPr>
        </p:nvSpPr>
        <p:spPr>
          <a:xfrm>
            <a:off x="874617" y="2261541"/>
            <a:ext cx="7406055" cy="3629807"/>
          </a:xfrm>
        </p:spPr>
        <p:txBody>
          <a:bodyPr>
            <a:noAutofit/>
          </a:bodyPr>
          <a:lstStyle/>
          <a:p>
            <a:pPr marL="0" indent="0" algn="ctr" fontAlgn="auto">
              <a:buNone/>
              <a:defRPr/>
            </a:pPr>
            <a:r>
              <a:rPr lang="sl-SI" altLang="sl-SI" sz="3600" b="1" dirty="0">
                <a:solidFill>
                  <a:srgbClr val="FF0000"/>
                </a:solidFill>
                <a:latin typeface="Arial" panose="020B0604020202020204" pitchFamily="34" charset="0"/>
                <a:cs typeface="Arial" panose="020B0604020202020204" pitchFamily="34" charset="0"/>
              </a:rPr>
              <a:t>Prinesli so svoje navade in način življenja. Gradili so tlakovane ceste, vodovod, centralno ogrevanje, večnadstropne hiše in palače. Znan je tudi rimski mozaik. Prinesli so tudi </a:t>
            </a:r>
            <a:r>
              <a:rPr lang="sl-SI" altLang="sl-SI" sz="4000" b="1" dirty="0">
                <a:solidFill>
                  <a:srgbClr val="FF0000"/>
                </a:solidFill>
                <a:latin typeface="Arial" panose="020B0604020202020204" pitchFamily="34" charset="0"/>
                <a:cs typeface="Arial" panose="020B0604020202020204" pitchFamily="34" charset="0"/>
              </a:rPr>
              <a:t>latinski jezik in rimske številke. </a:t>
            </a:r>
          </a:p>
        </p:txBody>
      </p:sp>
    </p:spTree>
    <p:extLst>
      <p:ext uri="{BB962C8B-B14F-4D97-AF65-F5344CB8AC3E}">
        <p14:creationId xmlns:p14="http://schemas.microsoft.com/office/powerpoint/2010/main" val="774025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5400" dirty="0"/>
              <a:t>Opiši legionarja</a:t>
            </a:r>
            <a:r>
              <a:rPr lang="sl-SI" sz="5400" dirty="0" smtClean="0"/>
              <a:t>.</a:t>
            </a:r>
            <a:endParaRPr lang="sl-SI" dirty="0"/>
          </a:p>
        </p:txBody>
      </p:sp>
      <p:sp>
        <p:nvSpPr>
          <p:cNvPr id="3" name="Označba mesta vsebine 2"/>
          <p:cNvSpPr>
            <a:spLocks noGrp="1"/>
          </p:cNvSpPr>
          <p:nvPr>
            <p:ph idx="1"/>
          </p:nvPr>
        </p:nvSpPr>
        <p:spPr>
          <a:xfrm>
            <a:off x="725312" y="2020068"/>
            <a:ext cx="6968712" cy="3427144"/>
          </a:xfrm>
        </p:spPr>
        <p:txBody>
          <a:bodyPr>
            <a:noAutofit/>
          </a:bodyPr>
          <a:lstStyle/>
          <a:p>
            <a:pPr marL="0" indent="0" algn="ctr">
              <a:buNone/>
            </a:pPr>
            <a:r>
              <a:rPr lang="sl-SI" altLang="sl-SI" sz="4000" b="1" dirty="0">
                <a:solidFill>
                  <a:srgbClr val="FF0000"/>
                </a:solidFill>
                <a:latin typeface="Arial" panose="020B0604020202020204" pitchFamily="34" charset="0"/>
                <a:cs typeface="Arial" panose="020B0604020202020204" pitchFamily="34" charset="0"/>
              </a:rPr>
              <a:t>Rimski vojak je bil legionar. Bil je pešec. Njegova oprema je tehtala 30 kilogramov. Imel je bronast oklep, ščit in kovinsko čelado, kopje, meč in bodalo. Vojaška služba je trajala 20 let.  </a:t>
            </a:r>
          </a:p>
        </p:txBody>
      </p:sp>
    </p:spTree>
    <p:extLst>
      <p:ext uri="{BB962C8B-B14F-4D97-AF65-F5344CB8AC3E}">
        <p14:creationId xmlns:p14="http://schemas.microsoft.com/office/powerpoint/2010/main" val="2035800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slov 1"/>
          <p:cNvSpPr>
            <a:spLocks noGrp="1"/>
          </p:cNvSpPr>
          <p:nvPr>
            <p:ph type="title"/>
          </p:nvPr>
        </p:nvSpPr>
        <p:spPr>
          <a:xfrm>
            <a:off x="747001" y="1005841"/>
            <a:ext cx="7827016" cy="1461751"/>
          </a:xfrm>
        </p:spPr>
        <p:txBody>
          <a:bodyPr>
            <a:noAutofit/>
          </a:bodyPr>
          <a:lstStyle/>
          <a:p>
            <a:pPr lvl="0"/>
            <a:r>
              <a:rPr lang="sl-SI" sz="5400" dirty="0"/>
              <a:t>Kje so nastali srednjeveški gradovi?</a:t>
            </a:r>
          </a:p>
        </p:txBody>
      </p:sp>
      <p:sp>
        <p:nvSpPr>
          <p:cNvPr id="3" name="Označba mesta vsebine 2"/>
          <p:cNvSpPr>
            <a:spLocks noGrp="1"/>
          </p:cNvSpPr>
          <p:nvPr>
            <p:ph idx="1"/>
          </p:nvPr>
        </p:nvSpPr>
        <p:spPr>
          <a:xfrm>
            <a:off x="669269" y="3348690"/>
            <a:ext cx="7982480" cy="1700011"/>
          </a:xfrm>
        </p:spPr>
        <p:txBody>
          <a:bodyPr>
            <a:noAutofit/>
          </a:bodyPr>
          <a:lstStyle/>
          <a:p>
            <a:pPr marL="0" indent="0" algn="ctr" eaLnBrk="0" hangingPunct="0">
              <a:spcBef>
                <a:spcPts val="0"/>
              </a:spcBef>
              <a:buNone/>
            </a:pPr>
            <a:r>
              <a:rPr lang="sl-SI" altLang="sl-SI" sz="4800" b="1" dirty="0">
                <a:solidFill>
                  <a:srgbClr val="FF0000"/>
                </a:solidFill>
                <a:latin typeface="Arial" panose="020B0604020202020204" pitchFamily="34" charset="0"/>
                <a:cs typeface="Arial" panose="020B0604020202020204" pitchFamily="34" charset="0"/>
              </a:rPr>
              <a:t>Srednjeveški gradovi so bili pogosto postavljeni na težko dostopnih krajih.</a:t>
            </a:r>
          </a:p>
          <a:p>
            <a:pPr>
              <a:defRPr/>
            </a:pPr>
            <a:endParaRPr lang="sl-SI" sz="4800" dirty="0">
              <a:solidFill>
                <a:srgbClr val="FF0000"/>
              </a:solidFill>
            </a:endParaRPr>
          </a:p>
        </p:txBody>
      </p:sp>
    </p:spTree>
    <p:extLst>
      <p:ext uri="{BB962C8B-B14F-4D97-AF65-F5344CB8AC3E}">
        <p14:creationId xmlns:p14="http://schemas.microsoft.com/office/powerpoint/2010/main" val="987625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Naslov 1"/>
          <p:cNvSpPr>
            <a:spLocks noGrp="1"/>
          </p:cNvSpPr>
          <p:nvPr>
            <p:ph type="title"/>
          </p:nvPr>
        </p:nvSpPr>
        <p:spPr/>
        <p:txBody>
          <a:bodyPr>
            <a:normAutofit fontScale="90000"/>
          </a:bodyPr>
          <a:lstStyle/>
          <a:p>
            <a:r>
              <a:rPr lang="sl-SI" sz="6000" dirty="0" smtClean="0"/>
              <a:t/>
            </a:r>
            <a:br>
              <a:rPr lang="sl-SI" sz="6000" dirty="0" smtClean="0"/>
            </a:br>
            <a:r>
              <a:rPr lang="sl-SI" sz="6000" dirty="0" smtClean="0"/>
              <a:t>Kako </a:t>
            </a:r>
            <a:r>
              <a:rPr lang="sl-SI" sz="6000" dirty="0"/>
              <a:t>je bil </a:t>
            </a:r>
            <a:r>
              <a:rPr lang="sl-SI" sz="6000" dirty="0" smtClean="0"/>
              <a:t>srednjeveški grad </a:t>
            </a:r>
            <a:r>
              <a:rPr lang="sl-SI" sz="6000" dirty="0"/>
              <a:t>zavarovan</a:t>
            </a:r>
            <a:r>
              <a:rPr lang="sl-SI" sz="6000" dirty="0" smtClean="0"/>
              <a:t>?</a:t>
            </a:r>
            <a:endParaRPr lang="sl-SI" altLang="sl-SI" dirty="0" smtClean="0">
              <a:latin typeface="Arial" panose="020B0604020202020204" pitchFamily="34" charset="0"/>
              <a:cs typeface="Arial" panose="020B0604020202020204" pitchFamily="34" charset="0"/>
            </a:endParaRPr>
          </a:p>
        </p:txBody>
      </p:sp>
      <p:sp>
        <p:nvSpPr>
          <p:cNvPr id="3" name="Ograda vsebine 2"/>
          <p:cNvSpPr>
            <a:spLocks noGrp="1"/>
          </p:cNvSpPr>
          <p:nvPr>
            <p:ph idx="1"/>
          </p:nvPr>
        </p:nvSpPr>
        <p:spPr>
          <a:xfrm>
            <a:off x="708339" y="2299062"/>
            <a:ext cx="7351930" cy="3857039"/>
          </a:xfrm>
        </p:spPr>
        <p:txBody>
          <a:bodyPr>
            <a:normAutofit fontScale="85000" lnSpcReduction="20000"/>
          </a:bodyPr>
          <a:lstStyle/>
          <a:p>
            <a:pPr>
              <a:buFont typeface="Wingdings 2" panose="05020102010507070707" pitchFamily="18" charset="2"/>
              <a:buNone/>
            </a:pPr>
            <a:endParaRPr lang="sl-SI" altLang="sl-SI" dirty="0" smtClean="0">
              <a:latin typeface="Arial" panose="020B0604020202020204" pitchFamily="34" charset="0"/>
              <a:cs typeface="Arial" panose="020B0604020202020204" pitchFamily="34" charset="0"/>
            </a:endParaRPr>
          </a:p>
          <a:p>
            <a:pPr algn="ctr">
              <a:buNone/>
            </a:pPr>
            <a:endParaRPr lang="sl-SI" altLang="sl-SI" sz="5600" b="1" dirty="0" smtClean="0">
              <a:solidFill>
                <a:srgbClr val="FF0000"/>
              </a:solidFill>
              <a:latin typeface="Arial" panose="020B0604020202020204" pitchFamily="34" charset="0"/>
              <a:cs typeface="Arial" panose="020B0604020202020204" pitchFamily="34" charset="0"/>
            </a:endParaRPr>
          </a:p>
          <a:p>
            <a:pPr algn="ctr">
              <a:buNone/>
            </a:pPr>
            <a:r>
              <a:rPr lang="sl-SI" altLang="sl-SI" sz="5600" b="1" dirty="0" smtClean="0">
                <a:solidFill>
                  <a:srgbClr val="FF0000"/>
                </a:solidFill>
                <a:latin typeface="Arial" panose="020B0604020202020204" pitchFamily="34" charset="0"/>
                <a:cs typeface="Arial" panose="020B0604020202020204" pitchFamily="34" charset="0"/>
              </a:rPr>
              <a:t>Grad </a:t>
            </a:r>
            <a:r>
              <a:rPr lang="sl-SI" altLang="sl-SI" sz="5600" b="1" dirty="0">
                <a:solidFill>
                  <a:srgbClr val="FF0000"/>
                </a:solidFill>
                <a:latin typeface="Arial" panose="020B0604020202020204" pitchFamily="34" charset="0"/>
                <a:cs typeface="Arial" panose="020B0604020202020204" pitchFamily="34" charset="0"/>
              </a:rPr>
              <a:t>so utrdili z debelim obzidjem in </a:t>
            </a:r>
            <a:r>
              <a:rPr lang="sl-SI" altLang="sl-SI" sz="5600" b="1" dirty="0" smtClean="0">
                <a:solidFill>
                  <a:srgbClr val="FF0000"/>
                </a:solidFill>
                <a:latin typeface="Arial" panose="020B0604020202020204" pitchFamily="34" charset="0"/>
                <a:cs typeface="Arial" panose="020B0604020202020204" pitchFamily="34" charset="0"/>
              </a:rPr>
              <a:t>strelnimi, z </a:t>
            </a:r>
            <a:r>
              <a:rPr lang="sl-SI" altLang="sl-SI" sz="5600" b="1" dirty="0">
                <a:solidFill>
                  <a:srgbClr val="FF0000"/>
                </a:solidFill>
                <a:latin typeface="Arial" panose="020B0604020202020204" pitchFamily="34" charset="0"/>
                <a:cs typeface="Arial" panose="020B0604020202020204" pitchFamily="34" charset="0"/>
              </a:rPr>
              <a:t>vodnim jarkom in dvižnim mostom.</a:t>
            </a:r>
          </a:p>
          <a:p>
            <a:pPr>
              <a:buFont typeface="Wingdings 2" panose="05020102010507070707" pitchFamily="18" charset="2"/>
              <a:buNone/>
            </a:pPr>
            <a:endParaRPr lang="sl-SI" altLang="sl-SI" dirty="0" smtClean="0"/>
          </a:p>
        </p:txBody>
      </p:sp>
    </p:spTree>
    <p:extLst>
      <p:ext uri="{BB962C8B-B14F-4D97-AF65-F5344CB8AC3E}">
        <p14:creationId xmlns:p14="http://schemas.microsoft.com/office/powerpoint/2010/main" val="2662924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sz="6000" dirty="0"/>
              <a:t>Opiši, kako je plemiški deček postal vitez</a:t>
            </a:r>
            <a:r>
              <a:rPr lang="sl-SI" sz="6000" dirty="0" smtClean="0"/>
              <a:t>.</a:t>
            </a:r>
            <a:endParaRPr lang="sl-SI" dirty="0"/>
          </a:p>
        </p:txBody>
      </p:sp>
      <p:sp>
        <p:nvSpPr>
          <p:cNvPr id="3" name="Označba mesta vsebine 2"/>
          <p:cNvSpPr>
            <a:spLocks noGrp="1"/>
          </p:cNvSpPr>
          <p:nvPr>
            <p:ph idx="1"/>
          </p:nvPr>
        </p:nvSpPr>
        <p:spPr>
          <a:xfrm>
            <a:off x="437882" y="2667000"/>
            <a:ext cx="7997780" cy="3332816"/>
          </a:xfrm>
        </p:spPr>
        <p:txBody>
          <a:bodyPr>
            <a:normAutofit fontScale="92500" lnSpcReduction="20000"/>
          </a:bodyPr>
          <a:lstStyle/>
          <a:p>
            <a:pPr algn="ctr">
              <a:buNone/>
            </a:pPr>
            <a:r>
              <a:rPr lang="sl-SI" altLang="sl-SI" sz="4800" b="1" dirty="0">
                <a:solidFill>
                  <a:srgbClr val="FF0000"/>
                </a:solidFill>
                <a:latin typeface="Arial" panose="020B0604020202020204" pitchFamily="34" charset="0"/>
                <a:cs typeface="Arial" panose="020B0604020202020204" pitchFamily="34" charset="0"/>
              </a:rPr>
              <a:t>S 7. letom je deček postal paž, s 14. oproda, z 21. letom pa je postal vitez. Takrat je moral hoditi na vojne in se udeleževati viteških turnirjev.</a:t>
            </a:r>
          </a:p>
          <a:p>
            <a:pPr marL="0" indent="0">
              <a:buNone/>
            </a:pPr>
            <a:endParaRPr lang="sl-SI" dirty="0"/>
          </a:p>
        </p:txBody>
      </p:sp>
    </p:spTree>
    <p:extLst>
      <p:ext uri="{BB962C8B-B14F-4D97-AF65-F5344CB8AC3E}">
        <p14:creationId xmlns:p14="http://schemas.microsoft.com/office/powerpoint/2010/main" val="46035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sl-SI" sz="5400" dirty="0"/>
              <a:t>Opiši vitezovo opremo</a:t>
            </a:r>
            <a:r>
              <a:rPr lang="sl-SI" sz="5400" dirty="0" smtClean="0"/>
              <a:t>.</a:t>
            </a:r>
            <a:endParaRPr lang="sl-SI" sz="5400" dirty="0"/>
          </a:p>
        </p:txBody>
      </p:sp>
      <p:sp>
        <p:nvSpPr>
          <p:cNvPr id="3" name="Označba mesta vsebine 2"/>
          <p:cNvSpPr>
            <a:spLocks noGrp="1"/>
          </p:cNvSpPr>
          <p:nvPr>
            <p:ph idx="1"/>
          </p:nvPr>
        </p:nvSpPr>
        <p:spPr/>
        <p:txBody>
          <a:bodyPr>
            <a:normAutofit lnSpcReduction="10000"/>
          </a:bodyPr>
          <a:lstStyle/>
          <a:p>
            <a:pPr marL="0" indent="0" algn="ctr">
              <a:buFont typeface="Wingdings" panose="05000000000000000000" pitchFamily="2" charset="2"/>
              <a:buNone/>
            </a:pPr>
            <a:r>
              <a:rPr lang="sl-SI" altLang="sl-SI" sz="4000" b="1" dirty="0">
                <a:solidFill>
                  <a:srgbClr val="FF0000"/>
                </a:solidFill>
                <a:latin typeface="Arial" panose="020B0604020202020204" pitchFamily="34" charset="0"/>
                <a:cs typeface="Arial" panose="020B0604020202020204" pitchFamily="34" charset="0"/>
              </a:rPr>
              <a:t>Na sebi je imel oklep, šlem s perjanico, v rokah pa ščit. Orožje: kopje, kij, sekira, meč in bodalo. Celotna oprema je tehtala 40 do 50 kg.</a:t>
            </a:r>
          </a:p>
        </p:txBody>
      </p:sp>
    </p:spTree>
    <p:extLst>
      <p:ext uri="{BB962C8B-B14F-4D97-AF65-F5344CB8AC3E}">
        <p14:creationId xmlns:p14="http://schemas.microsoft.com/office/powerpoint/2010/main" val="158454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5400" dirty="0"/>
              <a:t>Kaj je viteški turnir</a:t>
            </a:r>
            <a:r>
              <a:rPr lang="sl-SI" sz="5400" dirty="0" smtClean="0"/>
              <a:t>?</a:t>
            </a:r>
            <a:endParaRPr lang="sl-SI" dirty="0"/>
          </a:p>
        </p:txBody>
      </p:sp>
      <p:sp>
        <p:nvSpPr>
          <p:cNvPr id="3" name="Označba mesta vsebine 2"/>
          <p:cNvSpPr>
            <a:spLocks noGrp="1"/>
          </p:cNvSpPr>
          <p:nvPr>
            <p:ph idx="1"/>
          </p:nvPr>
        </p:nvSpPr>
        <p:spPr/>
        <p:txBody>
          <a:bodyPr>
            <a:normAutofit lnSpcReduction="10000"/>
          </a:bodyPr>
          <a:lstStyle/>
          <a:p>
            <a:pPr marL="0" indent="0" algn="ctr" eaLnBrk="0" hangingPunct="0">
              <a:spcBef>
                <a:spcPct val="50000"/>
              </a:spcBef>
              <a:buNone/>
            </a:pPr>
            <a:r>
              <a:rPr lang="sl-SI" sz="4800" b="1" dirty="0">
                <a:solidFill>
                  <a:srgbClr val="FF0000"/>
                </a:solidFill>
                <a:latin typeface="Arial" panose="020B0604020202020204" pitchFamily="34" charset="0"/>
                <a:cs typeface="Arial" panose="020B0604020202020204" pitchFamily="34" charset="0"/>
              </a:rPr>
              <a:t>Srednjeveška prireditev na kateri tekmuje večje število vitezov v bojnih spretnostih.</a:t>
            </a:r>
          </a:p>
        </p:txBody>
      </p:sp>
    </p:spTree>
    <p:extLst>
      <p:ext uri="{BB962C8B-B14F-4D97-AF65-F5344CB8AC3E}">
        <p14:creationId xmlns:p14="http://schemas.microsoft.com/office/powerpoint/2010/main" val="561612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5400" dirty="0">
                <a:cs typeface="Arial" panose="020B0604020202020204" pitchFamily="34" charset="0"/>
              </a:rPr>
              <a:t>Kaj je tržni dan</a:t>
            </a:r>
            <a:r>
              <a:rPr lang="sl-SI" sz="5400" dirty="0" smtClean="0">
                <a:cs typeface="Arial" panose="020B0604020202020204" pitchFamily="34" charset="0"/>
              </a:rPr>
              <a:t>?</a:t>
            </a:r>
            <a:endParaRPr lang="sl-SI" dirty="0"/>
          </a:p>
        </p:txBody>
      </p:sp>
      <p:sp>
        <p:nvSpPr>
          <p:cNvPr id="3" name="Označba mesta vsebine 2"/>
          <p:cNvSpPr>
            <a:spLocks noGrp="1"/>
          </p:cNvSpPr>
          <p:nvPr>
            <p:ph idx="1"/>
          </p:nvPr>
        </p:nvSpPr>
        <p:spPr>
          <a:xfrm>
            <a:off x="982133" y="2667000"/>
            <a:ext cx="7556560" cy="1814848"/>
          </a:xfrm>
        </p:spPr>
        <p:txBody>
          <a:bodyPr>
            <a:noAutofit/>
          </a:bodyPr>
          <a:lstStyle/>
          <a:p>
            <a:pPr marL="0" indent="0" algn="ctr" eaLnBrk="0" hangingPunct="0">
              <a:spcBef>
                <a:spcPct val="50000"/>
              </a:spcBef>
              <a:buNone/>
            </a:pPr>
            <a:r>
              <a:rPr lang="sl-SI" altLang="sl-SI" sz="4800" b="1" dirty="0">
                <a:solidFill>
                  <a:srgbClr val="FF0000"/>
                </a:solidFill>
                <a:latin typeface="Arial" panose="020B0604020202020204" pitchFamily="34" charset="0"/>
                <a:cs typeface="Arial" panose="020B0604020202020204" pitchFamily="34" charset="0"/>
              </a:rPr>
              <a:t>Srednjeveška mesta so imela en dan v tednu določen za tržni dan.</a:t>
            </a:r>
          </a:p>
        </p:txBody>
      </p:sp>
    </p:spTree>
    <p:extLst>
      <p:ext uri="{BB962C8B-B14F-4D97-AF65-F5344CB8AC3E}">
        <p14:creationId xmlns:p14="http://schemas.microsoft.com/office/powerpoint/2010/main" val="2096317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dirty="0"/>
              <a:t/>
            </a:r>
            <a:br>
              <a:rPr lang="sl-SI" dirty="0"/>
            </a:br>
            <a:r>
              <a:rPr lang="sl-SI" dirty="0"/>
              <a:t> </a:t>
            </a:r>
            <a:br>
              <a:rPr lang="sl-SI" dirty="0"/>
            </a:br>
            <a:r>
              <a:rPr lang="sl-SI" sz="6000" dirty="0"/>
              <a:t>Kaj je tržni mir</a:t>
            </a:r>
            <a:r>
              <a:rPr lang="sl-SI" sz="6000" dirty="0" smtClean="0"/>
              <a:t>?</a:t>
            </a:r>
            <a:r>
              <a:rPr lang="sl-SI" dirty="0"/>
              <a:t> </a:t>
            </a:r>
            <a:br>
              <a:rPr lang="sl-SI" dirty="0"/>
            </a:br>
            <a:r>
              <a:rPr lang="sl-SI" dirty="0"/>
              <a:t> </a:t>
            </a:r>
            <a:br>
              <a:rPr lang="sl-SI" dirty="0"/>
            </a:br>
            <a:endParaRPr lang="sl-SI" dirty="0"/>
          </a:p>
        </p:txBody>
      </p:sp>
      <p:sp>
        <p:nvSpPr>
          <p:cNvPr id="3" name="Označba mesta vsebine 2"/>
          <p:cNvSpPr>
            <a:spLocks noGrp="1"/>
          </p:cNvSpPr>
          <p:nvPr>
            <p:ph idx="1"/>
          </p:nvPr>
        </p:nvSpPr>
        <p:spPr>
          <a:xfrm>
            <a:off x="982132" y="2438401"/>
            <a:ext cx="7273225" cy="3332816"/>
          </a:xfrm>
        </p:spPr>
        <p:txBody>
          <a:bodyPr>
            <a:normAutofit/>
          </a:bodyPr>
          <a:lstStyle/>
          <a:p>
            <a:pPr marL="0" indent="0" algn="ctr" eaLnBrk="0" hangingPunct="0">
              <a:spcBef>
                <a:spcPct val="50000"/>
              </a:spcBef>
              <a:buNone/>
            </a:pPr>
            <a:r>
              <a:rPr lang="sl-SI" sz="4800" b="1" dirty="0">
                <a:solidFill>
                  <a:srgbClr val="FF0000"/>
                </a:solidFill>
                <a:latin typeface="Arial" panose="020B0604020202020204" pitchFamily="34" charset="0"/>
                <a:cs typeface="Arial" panose="020B0604020202020204" pitchFamily="34" charset="0"/>
              </a:rPr>
              <a:t>V času sejma je bilo prepovedano nositi orožje.</a:t>
            </a:r>
          </a:p>
        </p:txBody>
      </p:sp>
    </p:spTree>
    <p:extLst>
      <p:ext uri="{BB962C8B-B14F-4D97-AF65-F5344CB8AC3E}">
        <p14:creationId xmlns:p14="http://schemas.microsoft.com/office/powerpoint/2010/main" val="3865416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2580" y="856446"/>
            <a:ext cx="8152327" cy="1981200"/>
          </a:xfrm>
        </p:spPr>
        <p:txBody>
          <a:bodyPr>
            <a:normAutofit fontScale="90000"/>
          </a:bodyPr>
          <a:lstStyle/>
          <a:p>
            <a:r>
              <a:rPr lang="sl-SI" dirty="0"/>
              <a:t/>
            </a:r>
            <a:br>
              <a:rPr lang="sl-SI" dirty="0"/>
            </a:br>
            <a:r>
              <a:rPr lang="sl-SI" dirty="0"/>
              <a:t> </a:t>
            </a:r>
            <a:br>
              <a:rPr lang="sl-SI" dirty="0"/>
            </a:br>
            <a:r>
              <a:rPr lang="sl-SI" dirty="0" smtClean="0"/>
              <a:t/>
            </a:r>
            <a:br>
              <a:rPr lang="sl-SI" dirty="0" smtClean="0"/>
            </a:br>
            <a:r>
              <a:rPr lang="sl-SI" sz="6000" dirty="0" smtClean="0"/>
              <a:t>Kaj </a:t>
            </a:r>
            <a:r>
              <a:rPr lang="sl-SI" sz="6000" dirty="0"/>
              <a:t>so </a:t>
            </a:r>
            <a:r>
              <a:rPr lang="sl-SI" sz="6000" dirty="0" smtClean="0"/>
              <a:t>na srednjeveških sejmih prodajali </a:t>
            </a:r>
            <a:r>
              <a:rPr lang="sl-SI" sz="6000" dirty="0"/>
              <a:t>kmetje in kaj meščani</a:t>
            </a:r>
            <a:r>
              <a:rPr lang="sl-SI" sz="6000" dirty="0" smtClean="0"/>
              <a:t>?</a:t>
            </a:r>
            <a:r>
              <a:rPr lang="sl-SI" dirty="0"/>
              <a:t/>
            </a:r>
            <a:br>
              <a:rPr lang="sl-SI" dirty="0"/>
            </a:br>
            <a:r>
              <a:rPr lang="sl-SI" dirty="0"/>
              <a:t/>
            </a:r>
            <a:br>
              <a:rPr lang="sl-SI" dirty="0"/>
            </a:br>
            <a:r>
              <a:rPr lang="sl-SI" dirty="0"/>
              <a:t> </a:t>
            </a:r>
            <a:br>
              <a:rPr lang="sl-SI" dirty="0"/>
            </a:br>
            <a:endParaRPr lang="sl-SI" dirty="0"/>
          </a:p>
        </p:txBody>
      </p:sp>
      <p:sp>
        <p:nvSpPr>
          <p:cNvPr id="3" name="Označba mesta vsebine 2"/>
          <p:cNvSpPr>
            <a:spLocks noGrp="1"/>
          </p:cNvSpPr>
          <p:nvPr>
            <p:ph idx="1"/>
          </p:nvPr>
        </p:nvSpPr>
        <p:spPr>
          <a:xfrm>
            <a:off x="978794" y="3558863"/>
            <a:ext cx="7250806" cy="1930758"/>
          </a:xfrm>
        </p:spPr>
        <p:txBody>
          <a:bodyPr>
            <a:noAutofit/>
          </a:bodyPr>
          <a:lstStyle/>
          <a:p>
            <a:pPr marL="0" indent="0" algn="ctr">
              <a:buFontTx/>
              <a:buNone/>
            </a:pPr>
            <a:r>
              <a:rPr lang="sl-SI" altLang="sl-SI" sz="4000" b="1" dirty="0" smtClean="0">
                <a:solidFill>
                  <a:srgbClr val="FF0000"/>
                </a:solidFill>
                <a:latin typeface="Arial" panose="020B0604020202020204" pitchFamily="34" charset="0"/>
                <a:cs typeface="Arial" panose="020B0604020202020204" pitchFamily="34" charset="0"/>
              </a:rPr>
              <a:t>Kmetje </a:t>
            </a:r>
            <a:r>
              <a:rPr lang="sl-SI" altLang="sl-SI" sz="4000" b="1" dirty="0">
                <a:solidFill>
                  <a:srgbClr val="FF0000"/>
                </a:solidFill>
                <a:latin typeface="Arial" panose="020B0604020202020204" pitchFamily="34" charset="0"/>
                <a:cs typeface="Arial" panose="020B0604020202020204" pitchFamily="34" charset="0"/>
              </a:rPr>
              <a:t>so prodajali svoje pridelke: žito, mleko, sir, perutnino, platno, suho </a:t>
            </a:r>
            <a:r>
              <a:rPr lang="sl-SI" altLang="sl-SI" sz="4000" b="1" dirty="0" smtClean="0">
                <a:solidFill>
                  <a:srgbClr val="FF0000"/>
                </a:solidFill>
                <a:latin typeface="Arial" panose="020B0604020202020204" pitchFamily="34" charset="0"/>
                <a:cs typeface="Arial" panose="020B0604020202020204" pitchFamily="34" charset="0"/>
              </a:rPr>
              <a:t>robo.</a:t>
            </a:r>
          </a:p>
          <a:p>
            <a:pPr marL="0" indent="0" algn="ctr">
              <a:buFontTx/>
              <a:buNone/>
            </a:pPr>
            <a:r>
              <a:rPr lang="sl-SI" altLang="sl-SI" sz="4000" b="1" dirty="0" smtClean="0">
                <a:solidFill>
                  <a:srgbClr val="FF0000"/>
                </a:solidFill>
                <a:latin typeface="Arial" panose="020B0604020202020204" pitchFamily="34" charset="0"/>
                <a:cs typeface="Arial" panose="020B0604020202020204" pitchFamily="34" charset="0"/>
              </a:rPr>
              <a:t>Meščani </a:t>
            </a:r>
            <a:r>
              <a:rPr lang="sl-SI" altLang="sl-SI" sz="4000" b="1" dirty="0">
                <a:solidFill>
                  <a:srgbClr val="FF0000"/>
                </a:solidFill>
                <a:latin typeface="Arial" panose="020B0604020202020204" pitchFamily="34" charset="0"/>
                <a:cs typeface="Arial" panose="020B0604020202020204" pitchFamily="34" charset="0"/>
              </a:rPr>
              <a:t>so prodajali izdelke iz gline, železa, usnja in lesa.</a:t>
            </a:r>
          </a:p>
        </p:txBody>
      </p:sp>
    </p:spTree>
    <p:extLst>
      <p:ext uri="{BB962C8B-B14F-4D97-AF65-F5344CB8AC3E}">
        <p14:creationId xmlns:p14="http://schemas.microsoft.com/office/powerpoint/2010/main" val="133496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53793" y="685800"/>
            <a:ext cx="8133008" cy="1981200"/>
          </a:xfrm>
        </p:spPr>
        <p:txBody>
          <a:bodyPr>
            <a:normAutofit fontScale="90000"/>
          </a:bodyPr>
          <a:lstStyle/>
          <a:p>
            <a:r>
              <a:rPr lang="sl-SI" sz="6000" dirty="0" smtClean="0"/>
              <a:t/>
            </a:r>
            <a:br>
              <a:rPr lang="sl-SI" sz="6000" dirty="0" smtClean="0"/>
            </a:br>
            <a:r>
              <a:rPr lang="sl-SI" sz="6000" dirty="0" smtClean="0"/>
              <a:t>Kdaj </a:t>
            </a:r>
            <a:r>
              <a:rPr lang="sl-SI" sz="6000" dirty="0"/>
              <a:t>so se pojavili dinozavri in kdaj so izumrli</a:t>
            </a:r>
            <a:r>
              <a:rPr lang="sl-SI" sz="6000" dirty="0" smtClean="0"/>
              <a:t>?</a:t>
            </a:r>
            <a:r>
              <a:rPr lang="sl-SI" dirty="0"/>
              <a:t/>
            </a:r>
            <a:br>
              <a:rPr lang="sl-SI" dirty="0"/>
            </a:br>
            <a:endParaRPr lang="sl-SI" dirty="0"/>
          </a:p>
        </p:txBody>
      </p:sp>
      <p:sp>
        <p:nvSpPr>
          <p:cNvPr id="3" name="Označba mesta vsebine 2"/>
          <p:cNvSpPr>
            <a:spLocks noGrp="1"/>
          </p:cNvSpPr>
          <p:nvPr>
            <p:ph idx="1"/>
          </p:nvPr>
        </p:nvSpPr>
        <p:spPr>
          <a:xfrm>
            <a:off x="982134" y="3491248"/>
            <a:ext cx="7704667" cy="1003479"/>
          </a:xfrm>
        </p:spPr>
        <p:txBody>
          <a:bodyPr>
            <a:noAutofit/>
          </a:bodyPr>
          <a:lstStyle/>
          <a:p>
            <a:pPr marL="0" indent="0" algn="ctr" eaLnBrk="0" hangingPunct="0">
              <a:spcBef>
                <a:spcPts val="0"/>
              </a:spcBef>
              <a:buNone/>
            </a:pPr>
            <a:r>
              <a:rPr lang="sl-SI" sz="4800" b="1" dirty="0">
                <a:solidFill>
                  <a:srgbClr val="FF0000"/>
                </a:solidFill>
                <a:latin typeface="Arial" panose="020B0604020202020204" pitchFamily="34" charset="0"/>
                <a:cs typeface="Arial" panose="020B0604020202020204" pitchFamily="34" charset="0"/>
              </a:rPr>
              <a:t>Pojavili so se pred 200 milijoni let, izumrli so pred 60 milijoni let.</a:t>
            </a:r>
          </a:p>
        </p:txBody>
      </p:sp>
    </p:spTree>
    <p:extLst>
      <p:ext uri="{BB962C8B-B14F-4D97-AF65-F5344CB8AC3E}">
        <p14:creationId xmlns:p14="http://schemas.microsoft.com/office/powerpoint/2010/main" val="2410934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82133" y="856446"/>
            <a:ext cx="7704667" cy="1981200"/>
          </a:xfrm>
        </p:spPr>
        <p:txBody>
          <a:bodyPr>
            <a:normAutofit fontScale="90000"/>
          </a:bodyPr>
          <a:lstStyle/>
          <a:p>
            <a:r>
              <a:rPr lang="sl-SI" dirty="0"/>
              <a:t/>
            </a:r>
            <a:br>
              <a:rPr lang="sl-SI" dirty="0"/>
            </a:br>
            <a:r>
              <a:rPr lang="sl-SI" dirty="0"/>
              <a:t> </a:t>
            </a:r>
            <a:br>
              <a:rPr lang="sl-SI" dirty="0"/>
            </a:br>
            <a:r>
              <a:rPr lang="sl-SI" dirty="0" smtClean="0"/>
              <a:t/>
            </a:r>
            <a:br>
              <a:rPr lang="sl-SI" dirty="0" smtClean="0"/>
            </a:br>
            <a:r>
              <a:rPr lang="sl-SI" sz="6000" dirty="0" smtClean="0"/>
              <a:t>Kakšne </a:t>
            </a:r>
            <a:r>
              <a:rPr lang="sl-SI" sz="6000" dirty="0"/>
              <a:t>so bile higienske </a:t>
            </a:r>
            <a:r>
              <a:rPr lang="sl-SI" sz="6000" dirty="0" smtClean="0"/>
              <a:t>razmere v srednjeveških mestih?</a:t>
            </a:r>
            <a:r>
              <a:rPr lang="sl-SI" dirty="0"/>
              <a:t/>
            </a:r>
            <a:br>
              <a:rPr lang="sl-SI" dirty="0"/>
            </a:br>
            <a:r>
              <a:rPr lang="sl-SI" dirty="0"/>
              <a:t/>
            </a:r>
            <a:br>
              <a:rPr lang="sl-SI" dirty="0"/>
            </a:br>
            <a:r>
              <a:rPr lang="sl-SI" dirty="0"/>
              <a:t> </a:t>
            </a:r>
            <a:br>
              <a:rPr lang="sl-SI" dirty="0"/>
            </a:br>
            <a:endParaRPr lang="sl-SI" dirty="0"/>
          </a:p>
        </p:txBody>
      </p:sp>
      <p:sp>
        <p:nvSpPr>
          <p:cNvPr id="3" name="Označba mesta vsebine 2"/>
          <p:cNvSpPr>
            <a:spLocks noGrp="1"/>
          </p:cNvSpPr>
          <p:nvPr>
            <p:ph idx="1"/>
          </p:nvPr>
        </p:nvSpPr>
        <p:spPr>
          <a:xfrm>
            <a:off x="982133" y="2837646"/>
            <a:ext cx="7704667" cy="3332816"/>
          </a:xfrm>
        </p:spPr>
        <p:txBody>
          <a:bodyPr>
            <a:normAutofit fontScale="92500" lnSpcReduction="20000"/>
          </a:bodyPr>
          <a:lstStyle/>
          <a:p>
            <a:pPr marL="0" indent="0" algn="ctr" eaLnBrk="0" hangingPunct="0">
              <a:spcBef>
                <a:spcPct val="50000"/>
              </a:spcBef>
              <a:buNone/>
            </a:pPr>
            <a:endParaRPr lang="sl-SI" sz="4800" b="1" dirty="0" smtClean="0">
              <a:solidFill>
                <a:srgbClr val="FF0000"/>
              </a:solidFill>
              <a:latin typeface="Arial" panose="020B0604020202020204" pitchFamily="34" charset="0"/>
              <a:cs typeface="Arial" panose="020B0604020202020204" pitchFamily="34" charset="0"/>
            </a:endParaRPr>
          </a:p>
          <a:p>
            <a:pPr marL="0" indent="0" algn="ctr" eaLnBrk="0" hangingPunct="0">
              <a:spcBef>
                <a:spcPct val="50000"/>
              </a:spcBef>
              <a:buNone/>
            </a:pPr>
            <a:r>
              <a:rPr lang="sl-SI" sz="4800" b="1" dirty="0" smtClean="0">
                <a:solidFill>
                  <a:srgbClr val="FF0000"/>
                </a:solidFill>
                <a:latin typeface="Arial" panose="020B0604020202020204" pitchFamily="34" charset="0"/>
                <a:cs typeface="Arial" panose="020B0604020202020204" pitchFamily="34" charset="0"/>
              </a:rPr>
              <a:t>Higienske </a:t>
            </a:r>
            <a:r>
              <a:rPr lang="sl-SI" sz="4800" b="1" dirty="0">
                <a:solidFill>
                  <a:srgbClr val="FF0000"/>
                </a:solidFill>
                <a:latin typeface="Arial" panose="020B0604020202020204" pitchFamily="34" charset="0"/>
                <a:cs typeface="Arial" panose="020B0604020202020204" pitchFamily="34" charset="0"/>
              </a:rPr>
              <a:t>razmere so bile slabe, zato so mesta velikokrat prizadele hude bolezni.</a:t>
            </a:r>
          </a:p>
        </p:txBody>
      </p:sp>
    </p:spTree>
    <p:extLst>
      <p:ext uri="{BB962C8B-B14F-4D97-AF65-F5344CB8AC3E}">
        <p14:creationId xmlns:p14="http://schemas.microsoft.com/office/powerpoint/2010/main" val="1838956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Naslov 1"/>
          <p:cNvSpPr>
            <a:spLocks noGrp="1"/>
          </p:cNvSpPr>
          <p:nvPr>
            <p:ph type="title"/>
          </p:nvPr>
        </p:nvSpPr>
        <p:spPr>
          <a:xfrm>
            <a:off x="206062" y="128789"/>
            <a:ext cx="8783393" cy="1983346"/>
          </a:xfrm>
        </p:spPr>
        <p:txBody>
          <a:bodyPr>
            <a:normAutofit fontScale="90000"/>
          </a:bodyPr>
          <a:lstStyle/>
          <a:p>
            <a:pPr lvl="0"/>
            <a:r>
              <a:rPr lang="sl-SI" dirty="0"/>
              <a:t> </a:t>
            </a:r>
            <a:br>
              <a:rPr lang="sl-SI" dirty="0"/>
            </a:br>
            <a:r>
              <a:rPr lang="sl-SI" dirty="0" smtClean="0"/>
              <a:t/>
            </a:r>
            <a:br>
              <a:rPr lang="sl-SI" dirty="0" smtClean="0"/>
            </a:br>
            <a:r>
              <a:rPr lang="sl-SI" sz="6000" dirty="0" smtClean="0"/>
              <a:t>Kdaj </a:t>
            </a:r>
            <a:r>
              <a:rPr lang="sl-SI" sz="6000" dirty="0"/>
              <a:t>se je pojavil človek in kdaj je začel </a:t>
            </a:r>
            <a:r>
              <a:rPr lang="sl-SI" sz="6000" dirty="0" smtClean="0"/>
              <a:t>uporabljati </a:t>
            </a:r>
            <a:r>
              <a:rPr lang="sl-SI" sz="6000" dirty="0"/>
              <a:t>ogenj?</a:t>
            </a:r>
          </a:p>
        </p:txBody>
      </p:sp>
      <p:sp>
        <p:nvSpPr>
          <p:cNvPr id="3" name="Ograda vsebine 2"/>
          <p:cNvSpPr>
            <a:spLocks noGrp="1"/>
          </p:cNvSpPr>
          <p:nvPr>
            <p:ph idx="1"/>
          </p:nvPr>
        </p:nvSpPr>
        <p:spPr>
          <a:xfrm>
            <a:off x="745424" y="3062659"/>
            <a:ext cx="7704667" cy="1648691"/>
          </a:xfrm>
        </p:spPr>
        <p:txBody>
          <a:bodyPr>
            <a:noAutofit/>
          </a:bodyPr>
          <a:lstStyle/>
          <a:p>
            <a:pPr marL="0" indent="0" algn="ctr" eaLnBrk="0" hangingPunct="0">
              <a:spcBef>
                <a:spcPct val="50000"/>
              </a:spcBef>
              <a:buNone/>
            </a:pPr>
            <a:r>
              <a:rPr lang="sl-SI" sz="4800" b="1" dirty="0">
                <a:solidFill>
                  <a:srgbClr val="FF0000"/>
                </a:solidFill>
                <a:latin typeface="Arial" panose="020B0604020202020204" pitchFamily="34" charset="0"/>
                <a:cs typeface="Arial" panose="020B0604020202020204" pitchFamily="34" charset="0"/>
              </a:rPr>
              <a:t>Pojavil se je pred milijonom let, ogenj je pričel uporabljati pred pol milijona let.</a:t>
            </a:r>
          </a:p>
        </p:txBody>
      </p:sp>
    </p:spTree>
    <p:extLst>
      <p:ext uri="{BB962C8B-B14F-4D97-AF65-F5344CB8AC3E}">
        <p14:creationId xmlns:p14="http://schemas.microsoft.com/office/powerpoint/2010/main" val="2917846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slov 1"/>
          <p:cNvSpPr>
            <a:spLocks noGrp="1"/>
          </p:cNvSpPr>
          <p:nvPr>
            <p:ph type="title"/>
          </p:nvPr>
        </p:nvSpPr>
        <p:spPr/>
        <p:txBody>
          <a:bodyPr>
            <a:normAutofit fontScale="90000"/>
          </a:bodyPr>
          <a:lstStyle/>
          <a:p>
            <a:r>
              <a:rPr lang="sl-SI" sz="6000" dirty="0" smtClean="0"/>
              <a:t/>
            </a:r>
            <a:br>
              <a:rPr lang="sl-SI" sz="6000" dirty="0" smtClean="0"/>
            </a:br>
            <a:r>
              <a:rPr lang="sl-SI" sz="6000" dirty="0" smtClean="0"/>
              <a:t>S </a:t>
            </a:r>
            <a:r>
              <a:rPr lang="sl-SI" sz="6000" dirty="0"/>
              <a:t>čim so se ukvarjali v kameni dobi</a:t>
            </a:r>
            <a:r>
              <a:rPr lang="sl-SI" sz="6000" dirty="0" smtClean="0"/>
              <a:t>?</a:t>
            </a:r>
            <a:r>
              <a:rPr lang="sl-SI" dirty="0"/>
              <a:t/>
            </a:r>
            <a:br>
              <a:rPr lang="sl-SI" dirty="0"/>
            </a:br>
            <a:endParaRPr lang="sl-SI" altLang="sl-SI" b="1" dirty="0" smtClean="0">
              <a:latin typeface="Arial" panose="020B0604020202020204" pitchFamily="34" charset="0"/>
              <a:cs typeface="Arial" panose="020B0604020202020204" pitchFamily="34" charset="0"/>
            </a:endParaRPr>
          </a:p>
        </p:txBody>
      </p:sp>
      <p:sp>
        <p:nvSpPr>
          <p:cNvPr id="3" name="Ograda vsebine 2"/>
          <p:cNvSpPr>
            <a:spLocks noGrp="1"/>
          </p:cNvSpPr>
          <p:nvPr>
            <p:ph idx="1"/>
          </p:nvPr>
        </p:nvSpPr>
        <p:spPr>
          <a:xfrm>
            <a:off x="982133" y="2666999"/>
            <a:ext cx="7704667" cy="1892121"/>
          </a:xfrm>
        </p:spPr>
        <p:txBody>
          <a:bodyPr>
            <a:normAutofit fontScale="92500" lnSpcReduction="10000"/>
          </a:bodyPr>
          <a:lstStyle/>
          <a:p>
            <a:pPr algn="ctr">
              <a:buNone/>
            </a:pPr>
            <a:r>
              <a:rPr lang="sl-SI" sz="5200" b="1" dirty="0">
                <a:solidFill>
                  <a:srgbClr val="FF0000"/>
                </a:solidFill>
                <a:latin typeface="Arial" panose="020B0604020202020204" pitchFamily="34" charset="0"/>
                <a:cs typeface="Arial" panose="020B0604020202020204" pitchFamily="34" charset="0"/>
              </a:rPr>
              <a:t>Z lovom, ribolovom in nabiranjem sadežev</a:t>
            </a:r>
            <a:r>
              <a:rPr lang="sl-SI" sz="5200" b="1" dirty="0" smtClean="0">
                <a:solidFill>
                  <a:srgbClr val="FF0000"/>
                </a:solidFill>
                <a:latin typeface="Arial" panose="020B0604020202020204" pitchFamily="34" charset="0"/>
                <a:cs typeface="Arial" panose="020B0604020202020204" pitchFamily="34" charset="0"/>
              </a:rPr>
              <a:t>.</a:t>
            </a:r>
            <a:endParaRPr lang="sl-SI" altLang="sl-SI" sz="5200" b="1" dirty="0" smtClean="0">
              <a:latin typeface="Arial" panose="020B0604020202020204" pitchFamily="34" charset="0"/>
              <a:cs typeface="Arial" panose="020B0604020202020204" pitchFamily="34" charset="0"/>
            </a:endParaRPr>
          </a:p>
          <a:p>
            <a:pPr>
              <a:buFont typeface="Wingdings 2" panose="05020102010507070707" pitchFamily="18" charset="2"/>
              <a:buNone/>
            </a:pPr>
            <a:r>
              <a:rPr lang="sl-SI" altLang="sl-SI" dirty="0" smtClean="0"/>
              <a:t> </a:t>
            </a:r>
          </a:p>
        </p:txBody>
      </p:sp>
    </p:spTree>
    <p:extLst>
      <p:ext uri="{BB962C8B-B14F-4D97-AF65-F5344CB8AC3E}">
        <p14:creationId xmlns:p14="http://schemas.microsoft.com/office/powerpoint/2010/main" val="657928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p:cNvSpPr>
            <a:spLocks noGrp="1"/>
          </p:cNvSpPr>
          <p:nvPr>
            <p:ph type="title"/>
          </p:nvPr>
        </p:nvSpPr>
        <p:spPr/>
        <p:txBody>
          <a:bodyPr>
            <a:normAutofit fontScale="90000"/>
          </a:bodyPr>
          <a:lstStyle/>
          <a:p>
            <a:pPr lvl="0"/>
            <a:r>
              <a:rPr lang="sl-SI" sz="5400" dirty="0"/>
              <a:t>Katere živali so </a:t>
            </a:r>
            <a:r>
              <a:rPr lang="sl-SI" sz="5400" dirty="0" smtClean="0"/>
              <a:t>lovili v kameni dobi?</a:t>
            </a:r>
            <a:endParaRPr lang="sl-SI" sz="5400" dirty="0"/>
          </a:p>
        </p:txBody>
      </p:sp>
      <p:sp>
        <p:nvSpPr>
          <p:cNvPr id="3" name="Ograda vsebine 2"/>
          <p:cNvSpPr>
            <a:spLocks noGrp="1"/>
          </p:cNvSpPr>
          <p:nvPr>
            <p:ph idx="1"/>
          </p:nvPr>
        </p:nvSpPr>
        <p:spPr>
          <a:xfrm>
            <a:off x="1678900" y="2902131"/>
            <a:ext cx="5797490" cy="1905000"/>
          </a:xfrm>
        </p:spPr>
        <p:txBody>
          <a:bodyPr>
            <a:normAutofit fontScale="25000" lnSpcReduction="20000"/>
          </a:bodyPr>
          <a:lstStyle/>
          <a:p>
            <a:pPr algn="ctr">
              <a:buFont typeface="Wingdings 2" panose="05020102010507070707" pitchFamily="18" charset="2"/>
              <a:buNone/>
            </a:pPr>
            <a:r>
              <a:rPr lang="sl-SI" altLang="sl-SI" dirty="0" smtClean="0"/>
              <a:t> </a:t>
            </a:r>
          </a:p>
          <a:p>
            <a:pPr marL="0" indent="0" algn="ctr" eaLnBrk="0" hangingPunct="0">
              <a:spcBef>
                <a:spcPct val="50000"/>
              </a:spcBef>
              <a:buNone/>
            </a:pPr>
            <a:r>
              <a:rPr lang="sl-SI" sz="19200" b="1" dirty="0">
                <a:solidFill>
                  <a:srgbClr val="FF0000"/>
                </a:solidFill>
                <a:latin typeface="Arial" panose="020B0604020202020204" pitchFamily="34" charset="0"/>
                <a:cs typeface="Arial" panose="020B0604020202020204" pitchFamily="34" charset="0"/>
              </a:rPr>
              <a:t>Jamske medvede, mamute in bizone.</a:t>
            </a:r>
          </a:p>
          <a:p>
            <a:pPr algn="ctr">
              <a:buFont typeface="Wingdings 2" panose="05020102010507070707" pitchFamily="18" charset="2"/>
              <a:buNone/>
            </a:pPr>
            <a:r>
              <a:rPr lang="sl-SI" altLang="sl-SI" dirty="0" smtClean="0"/>
              <a:t> </a:t>
            </a:r>
          </a:p>
          <a:p>
            <a:pPr algn="ctr">
              <a:buFont typeface="Wingdings 2" panose="05020102010507070707" pitchFamily="18" charset="2"/>
              <a:buNone/>
            </a:pPr>
            <a:endParaRPr lang="sl-SI" altLang="sl-SI" dirty="0" smtClean="0"/>
          </a:p>
        </p:txBody>
      </p:sp>
    </p:spTree>
    <p:extLst>
      <p:ext uri="{BB962C8B-B14F-4D97-AF65-F5344CB8AC3E}">
        <p14:creationId xmlns:p14="http://schemas.microsoft.com/office/powerpoint/2010/main" val="27860667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53532" y="431444"/>
            <a:ext cx="8161867" cy="1981200"/>
          </a:xfrm>
        </p:spPr>
        <p:txBody>
          <a:bodyPr>
            <a:normAutofit/>
          </a:bodyPr>
          <a:lstStyle/>
          <a:p>
            <a:r>
              <a:rPr lang="sl-SI" sz="5400" dirty="0"/>
              <a:t>Na katere dobe smo razdelili prazgodovino</a:t>
            </a:r>
            <a:r>
              <a:rPr lang="sl-SI" sz="5400" dirty="0" smtClean="0"/>
              <a:t>?</a:t>
            </a:r>
            <a:endParaRPr lang="sl-SI" sz="5400" dirty="0"/>
          </a:p>
        </p:txBody>
      </p:sp>
      <p:sp>
        <p:nvSpPr>
          <p:cNvPr id="3" name="Označba mesta vsebine 2"/>
          <p:cNvSpPr>
            <a:spLocks noGrp="1"/>
          </p:cNvSpPr>
          <p:nvPr>
            <p:ph idx="1"/>
          </p:nvPr>
        </p:nvSpPr>
        <p:spPr>
          <a:xfrm>
            <a:off x="982132" y="2911698"/>
            <a:ext cx="6646578" cy="1372919"/>
          </a:xfrm>
        </p:spPr>
        <p:txBody>
          <a:bodyPr>
            <a:noAutofit/>
          </a:bodyPr>
          <a:lstStyle/>
          <a:p>
            <a:pPr marL="0" indent="0" algn="ctr" eaLnBrk="0" hangingPunct="0">
              <a:spcBef>
                <a:spcPct val="50000"/>
              </a:spcBef>
              <a:buNone/>
            </a:pPr>
            <a:r>
              <a:rPr lang="sl-SI" sz="4800" b="1" dirty="0">
                <a:solidFill>
                  <a:srgbClr val="FF0000"/>
                </a:solidFill>
                <a:latin typeface="Arial" panose="020B0604020202020204" pitchFamily="34" charset="0"/>
                <a:cs typeface="Arial" panose="020B0604020202020204" pitchFamily="34" charset="0"/>
              </a:rPr>
              <a:t>Kamena, bakrena, bronasta in železna doba.</a:t>
            </a:r>
          </a:p>
        </p:txBody>
      </p:sp>
    </p:spTree>
    <p:extLst>
      <p:ext uri="{BB962C8B-B14F-4D97-AF65-F5344CB8AC3E}">
        <p14:creationId xmlns:p14="http://schemas.microsoft.com/office/powerpoint/2010/main" val="1130237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slov 1"/>
          <p:cNvSpPr>
            <a:spLocks noGrp="1"/>
          </p:cNvSpPr>
          <p:nvPr>
            <p:ph type="title"/>
          </p:nvPr>
        </p:nvSpPr>
        <p:spPr/>
        <p:txBody>
          <a:bodyPr>
            <a:normAutofit fontScale="90000"/>
          </a:bodyPr>
          <a:lstStyle/>
          <a:p>
            <a:r>
              <a:rPr lang="sl-SI" sz="5400" dirty="0"/>
              <a:t>Naštej zgodovinska obdobja po vrsti.</a:t>
            </a:r>
            <a:endParaRPr lang="sl-SI" sz="5400" dirty="0">
              <a:latin typeface="Candara" pitchFamily="34" charset="0"/>
            </a:endParaRPr>
          </a:p>
        </p:txBody>
      </p:sp>
      <p:sp>
        <p:nvSpPr>
          <p:cNvPr id="3" name="Ograda vsebine 2"/>
          <p:cNvSpPr>
            <a:spLocks noGrp="1"/>
          </p:cNvSpPr>
          <p:nvPr>
            <p:ph idx="1"/>
          </p:nvPr>
        </p:nvSpPr>
        <p:spPr/>
        <p:txBody>
          <a:bodyPr/>
          <a:lstStyle/>
          <a:p>
            <a:pPr marL="0" indent="0" algn="ctr" eaLnBrk="0" hangingPunct="0">
              <a:spcBef>
                <a:spcPct val="50000"/>
              </a:spcBef>
              <a:buNone/>
            </a:pPr>
            <a:r>
              <a:rPr lang="sl-SI" sz="4800" b="1" dirty="0">
                <a:solidFill>
                  <a:srgbClr val="FF0000"/>
                </a:solidFill>
                <a:latin typeface="Arial" panose="020B0604020202020204" pitchFamily="34" charset="0"/>
                <a:cs typeface="Arial" panose="020B0604020202020204" pitchFamily="34" charset="0"/>
              </a:rPr>
              <a:t>Prazgodovina, stari vek, srednji vek, novi vek in sodobnost.</a:t>
            </a:r>
          </a:p>
          <a:p>
            <a:pPr>
              <a:buFont typeface="Wingdings 2" panose="05020102010507070707" pitchFamily="18" charset="2"/>
              <a:buNone/>
            </a:pPr>
            <a:endParaRPr lang="sl-SI" altLang="sl-SI" dirty="0" smtClean="0"/>
          </a:p>
        </p:txBody>
      </p:sp>
    </p:spTree>
    <p:extLst>
      <p:ext uri="{BB962C8B-B14F-4D97-AF65-F5344CB8AC3E}">
        <p14:creationId xmlns:p14="http://schemas.microsoft.com/office/powerpoint/2010/main" val="18126865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slov 1"/>
          <p:cNvSpPr>
            <a:spLocks noGrp="1"/>
          </p:cNvSpPr>
          <p:nvPr>
            <p:ph type="title"/>
          </p:nvPr>
        </p:nvSpPr>
        <p:spPr/>
        <p:txBody>
          <a:bodyPr>
            <a:normAutofit fontScale="90000"/>
          </a:bodyPr>
          <a:lstStyle/>
          <a:p>
            <a:r>
              <a:rPr lang="sl-SI" sz="6000" dirty="0" smtClean="0">
                <a:cs typeface="Arial" panose="020B0604020202020204" pitchFamily="34" charset="0"/>
              </a:rPr>
              <a:t/>
            </a:r>
            <a:br>
              <a:rPr lang="sl-SI" sz="6000" dirty="0" smtClean="0">
                <a:cs typeface="Arial" panose="020B0604020202020204" pitchFamily="34" charset="0"/>
              </a:rPr>
            </a:br>
            <a:r>
              <a:rPr lang="sl-SI" sz="6000" dirty="0">
                <a:cs typeface="Arial" panose="020B0604020202020204" pitchFamily="34" charset="0"/>
              </a:rPr>
              <a:t/>
            </a:r>
            <a:br>
              <a:rPr lang="sl-SI" sz="6000" dirty="0">
                <a:cs typeface="Arial" panose="020B0604020202020204" pitchFamily="34" charset="0"/>
              </a:rPr>
            </a:br>
            <a:r>
              <a:rPr lang="sl-SI" sz="6000" dirty="0" smtClean="0">
                <a:cs typeface="Arial" panose="020B0604020202020204" pitchFamily="34" charset="0"/>
              </a:rPr>
              <a:t>Od </a:t>
            </a:r>
            <a:r>
              <a:rPr lang="sl-SI" sz="6000" dirty="0">
                <a:cs typeface="Arial" panose="020B0604020202020204" pitchFamily="34" charset="0"/>
              </a:rPr>
              <a:t>kdaj do kdaj približno je trajal stari vek</a:t>
            </a:r>
            <a:r>
              <a:rPr lang="sl-SI" sz="6000" dirty="0" smtClean="0">
                <a:cs typeface="Arial" panose="020B0604020202020204" pitchFamily="34" charset="0"/>
              </a:rPr>
              <a:t>?</a:t>
            </a:r>
            <a:r>
              <a:rPr lang="sl-SI" altLang="sl-SI" dirty="0">
                <a:latin typeface="Arial" panose="020B0604020202020204" pitchFamily="34" charset="0"/>
                <a:cs typeface="Arial" panose="020B0604020202020204" pitchFamily="34" charset="0"/>
              </a:rPr>
              <a:t/>
            </a:r>
            <a:br>
              <a:rPr lang="sl-SI" altLang="sl-SI" dirty="0">
                <a:latin typeface="Arial" panose="020B0604020202020204" pitchFamily="34" charset="0"/>
                <a:cs typeface="Arial" panose="020B0604020202020204" pitchFamily="34" charset="0"/>
              </a:rPr>
            </a:br>
            <a:endParaRPr lang="sl-SI" altLang="sl-SI" b="1" dirty="0" smtClean="0">
              <a:latin typeface="Arial" panose="020B0604020202020204" pitchFamily="34" charset="0"/>
              <a:cs typeface="Arial" panose="020B0604020202020204" pitchFamily="34" charset="0"/>
            </a:endParaRPr>
          </a:p>
        </p:txBody>
      </p:sp>
      <p:sp>
        <p:nvSpPr>
          <p:cNvPr id="10243" name="Ograda vsebine 2"/>
          <p:cNvSpPr>
            <a:spLocks noGrp="1"/>
          </p:cNvSpPr>
          <p:nvPr>
            <p:ph idx="1"/>
          </p:nvPr>
        </p:nvSpPr>
        <p:spPr/>
        <p:txBody>
          <a:bodyPr/>
          <a:lstStyle/>
          <a:p>
            <a:pPr marL="0" indent="0" algn="ctr" eaLnBrk="0" hangingPunct="0">
              <a:spcBef>
                <a:spcPct val="50000"/>
              </a:spcBef>
              <a:buNone/>
            </a:pPr>
            <a:endParaRPr lang="sl-SI" sz="4800" b="1" dirty="0" smtClean="0">
              <a:solidFill>
                <a:srgbClr val="FF0000"/>
              </a:solidFill>
              <a:latin typeface="Arial" panose="020B0604020202020204" pitchFamily="34" charset="0"/>
              <a:cs typeface="Arial" panose="020B0604020202020204" pitchFamily="34" charset="0"/>
            </a:endParaRPr>
          </a:p>
          <a:p>
            <a:pPr marL="0" indent="0" algn="ctr" eaLnBrk="0" hangingPunct="0">
              <a:spcBef>
                <a:spcPct val="50000"/>
              </a:spcBef>
              <a:buNone/>
            </a:pPr>
            <a:r>
              <a:rPr lang="sl-SI" sz="4800" b="1" dirty="0" smtClean="0">
                <a:solidFill>
                  <a:srgbClr val="FF0000"/>
                </a:solidFill>
                <a:latin typeface="Arial" panose="020B0604020202020204" pitchFamily="34" charset="0"/>
                <a:cs typeface="Arial" panose="020B0604020202020204" pitchFamily="34" charset="0"/>
              </a:rPr>
              <a:t>Od </a:t>
            </a:r>
            <a:r>
              <a:rPr lang="sl-SI" sz="4800" b="1" dirty="0">
                <a:solidFill>
                  <a:srgbClr val="FF0000"/>
                </a:solidFill>
                <a:latin typeface="Arial" panose="020B0604020202020204" pitchFamily="34" charset="0"/>
                <a:cs typeface="Arial" panose="020B0604020202020204" pitchFamily="34" charset="0"/>
              </a:rPr>
              <a:t>leta 1 do leta 500.</a:t>
            </a:r>
          </a:p>
          <a:p>
            <a:pPr>
              <a:buFont typeface="Wingdings 2" panose="05020102010507070707" pitchFamily="18" charset="2"/>
              <a:buNone/>
            </a:pPr>
            <a:endParaRPr lang="sl-SI" altLang="sl-SI" dirty="0" smtClean="0">
              <a:latin typeface="Arial" panose="020B0604020202020204" pitchFamily="34" charset="0"/>
              <a:cs typeface="Arial" panose="020B0604020202020204" pitchFamily="34" charset="0"/>
            </a:endParaRPr>
          </a:p>
          <a:p>
            <a:pPr>
              <a:buFont typeface="Wingdings 2" panose="05020102010507070707" pitchFamily="18" charset="2"/>
              <a:buNone/>
            </a:pPr>
            <a:endParaRPr lang="sl-SI" altLang="sl-SI" dirty="0" smtClean="0"/>
          </a:p>
        </p:txBody>
      </p:sp>
    </p:spTree>
    <p:extLst>
      <p:ext uri="{BB962C8B-B14F-4D97-AF65-F5344CB8AC3E}">
        <p14:creationId xmlns:p14="http://schemas.microsoft.com/office/powerpoint/2010/main" val="2667394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Effect transition="in" filter="wipe(down)">
                                      <p:cBhvr>
                                        <p:cTn id="11" dur="500"/>
                                        <p:tgtEl>
                                          <p:spTgt spid="10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Žebljiček">
  <a:themeElements>
    <a:clrScheme name="Žebljiček">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Žebljiček">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Žebljiček">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429</TotalTime>
  <Words>549</Words>
  <Application>Microsoft Office PowerPoint</Application>
  <PresentationFormat>Diaprojekcija na zaslonu (4:3)</PresentationFormat>
  <Paragraphs>72</Paragraphs>
  <Slides>30</Slides>
  <Notes>0</Notes>
  <HiddenSlides>0</HiddenSlides>
  <MMClips>0</MMClips>
  <ScaleCrop>false</ScaleCrop>
  <HeadingPairs>
    <vt:vector size="6" baseType="variant">
      <vt:variant>
        <vt:lpstr>Uporabljene pisave</vt:lpstr>
      </vt:variant>
      <vt:variant>
        <vt:i4>9</vt:i4>
      </vt:variant>
      <vt:variant>
        <vt:lpstr>Tema</vt:lpstr>
      </vt:variant>
      <vt:variant>
        <vt:i4>1</vt:i4>
      </vt:variant>
      <vt:variant>
        <vt:lpstr>Naslovi diapozitivov</vt:lpstr>
      </vt:variant>
      <vt:variant>
        <vt:i4>30</vt:i4>
      </vt:variant>
    </vt:vector>
  </HeadingPairs>
  <TitlesOfParts>
    <vt:vector size="40" baseType="lpstr">
      <vt:lpstr>Arial</vt:lpstr>
      <vt:lpstr>Brush Script MT</vt:lpstr>
      <vt:lpstr>Candara</vt:lpstr>
      <vt:lpstr>Constantia</vt:lpstr>
      <vt:lpstr>Franklin Gothic Book</vt:lpstr>
      <vt:lpstr>Rage Italic</vt:lpstr>
      <vt:lpstr>Verdana</vt:lpstr>
      <vt:lpstr>Wingdings</vt:lpstr>
      <vt:lpstr>Wingdings 2</vt:lpstr>
      <vt:lpstr>Žebljiček</vt:lpstr>
      <vt:lpstr>ZGODOVINSKI RAZVOJ</vt:lpstr>
      <vt:lpstr>Kje naj bi se razvila prva živa bitja?</vt:lpstr>
      <vt:lpstr> Kdaj so se pojavili dinozavri in kdaj so izumrli? </vt:lpstr>
      <vt:lpstr>   Kdaj se je pojavil človek in kdaj je začel uporabljati ogenj?</vt:lpstr>
      <vt:lpstr> S čim so se ukvarjali v kameni dobi? </vt:lpstr>
      <vt:lpstr>Katere živali so lovili v kameni dobi?</vt:lpstr>
      <vt:lpstr>Na katere dobe smo razdelili prazgodovino?</vt:lpstr>
      <vt:lpstr>Naštej zgodovinska obdobja po vrsti.</vt:lpstr>
      <vt:lpstr>  Od kdaj do kdaj približno je trajal stari vek? </vt:lpstr>
      <vt:lpstr> Koliko časa naj bi trajala kamena doba? </vt:lpstr>
      <vt:lpstr>  Od kdaj do kdaj približno je trajal srednji vek? </vt:lpstr>
      <vt:lpstr>Zakaj so se v kameni dobi selili?</vt:lpstr>
      <vt:lpstr>Kaj je arheologija?   </vt:lpstr>
      <vt:lpstr>Iz česa je bilo orodje in orožje v kameni dobi?</vt:lpstr>
      <vt:lpstr>Opiši pestnjak.</vt:lpstr>
      <vt:lpstr>  Kdaj in zakaj so se v preteklosti za stalno naselili? </vt:lpstr>
      <vt:lpstr>Poimenuj 3 rimska mesta pri nas.</vt:lpstr>
      <vt:lpstr> Kdaj so na naše ozemlje prišli Rimljani in koliko časa so ostali? </vt:lpstr>
      <vt:lpstr>V katerem veku pridejo Rimljani na naše ozemlje?</vt:lpstr>
      <vt:lpstr>Kaj so Rimljani prinesli v naše kraje?</vt:lpstr>
      <vt:lpstr>Opiši legionarja.</vt:lpstr>
      <vt:lpstr>Kje so nastali srednjeveški gradovi?</vt:lpstr>
      <vt:lpstr> Kako je bil srednjeveški grad zavarovan?</vt:lpstr>
      <vt:lpstr>Opiši, kako je plemiški deček postal vitez.</vt:lpstr>
      <vt:lpstr>Opiši vitezovo opremo.</vt:lpstr>
      <vt:lpstr>Kaj je viteški turnir?</vt:lpstr>
      <vt:lpstr>Kaj je tržni dan?</vt:lpstr>
      <vt:lpstr>   Kaj je tržni mir?    </vt:lpstr>
      <vt:lpstr>    Kaj so na srednjeveških sejmih prodajali kmetje in kaj meščani?    </vt:lpstr>
      <vt:lpstr>    Kakšne so bile higienske razmere v srednjeveških mestih?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GASILSKI KVIZ 2019</dc:title>
  <dc:creator>uporabnik</dc:creator>
  <cp:lastModifiedBy>Teodora</cp:lastModifiedBy>
  <cp:revision>40</cp:revision>
  <dcterms:created xsi:type="dcterms:W3CDTF">2019-09-13T13:32:56Z</dcterms:created>
  <dcterms:modified xsi:type="dcterms:W3CDTF">2020-04-10T08:22:36Z</dcterms:modified>
</cp:coreProperties>
</file>