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D2901-219F-43AE-92B9-8BF23E506A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1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5986B-1804-46AF-B4FF-0279D91F3E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7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645C9-C7D8-463B-84C9-B084D5BAC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9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9C5B8-8F9C-4AD2-92F1-8510E21ACB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84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C1B4A-31CE-4218-93B3-8F0EEDB42E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2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9736E-EF1A-45A4-AB72-2DA8841DE9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9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E5896-688B-498C-B000-9B35C81028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1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3089D-595B-4E14-B487-0CBA8C765C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4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8B830-BFAD-4809-B448-25C986D2EB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1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A6BA6-6387-4EDA-A1A3-DF20FEE14A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4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FD6ED-5FE5-4F07-94BA-3BFA8D965F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2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Kliknite, če želite urediti sloge besedila matrice</a:t>
            </a:r>
          </a:p>
          <a:p>
            <a:pPr lvl="1"/>
            <a:r>
              <a:rPr lang="en-US" smtClean="0"/>
              <a:t>Druga raven</a:t>
            </a:r>
          </a:p>
          <a:p>
            <a:pPr lvl="2"/>
            <a:r>
              <a:rPr lang="en-US" smtClean="0"/>
              <a:t>Tretja raven</a:t>
            </a:r>
          </a:p>
          <a:p>
            <a:pPr lvl="3"/>
            <a:r>
              <a:rPr lang="en-US" smtClean="0"/>
              <a:t>Četrta raven</a:t>
            </a:r>
          </a:p>
          <a:p>
            <a:pPr lvl="4"/>
            <a:r>
              <a:rPr lang="en-US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4C8F08-3E95-4BBE-94DD-7E552D248A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5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424113" y="1412876"/>
            <a:ext cx="74168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sl-SI" sz="4400" b="1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SLOVENSKE DEŽELE V OKVIRU SOSEDNJIH DRŽAV </a:t>
            </a:r>
            <a:endParaRPr lang="sl-SI" sz="4400" b="1" dirty="0">
              <a:solidFill>
                <a:srgbClr val="A50021"/>
              </a:solidFill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sz="4400" b="1" dirty="0">
              <a:solidFill>
                <a:srgbClr val="A50021"/>
              </a:solidFill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sz="4400" b="1" dirty="0">
              <a:solidFill>
                <a:srgbClr val="FF5050"/>
              </a:solidFill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2400" b="1">
                <a:solidFill>
                  <a:srgbClr val="000000"/>
                </a:solidFill>
                <a:latin typeface="Comic Sans MS" panose="030F0702030302020204" pitchFamily="66" charset="0"/>
              </a:rPr>
              <a:t>                                  </a:t>
            </a:r>
            <a:r>
              <a:rPr lang="sl-SI" sz="2400" b="1" smtClean="0">
                <a:solidFill>
                  <a:srgbClr val="000000"/>
                </a:solidFill>
                <a:latin typeface="Comic Sans MS" panose="030F0702030302020204" pitchFamily="66" charset="0"/>
              </a:rPr>
              <a:t>UČ., </a:t>
            </a:r>
            <a:r>
              <a:rPr lang="sl-SI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str. </a:t>
            </a:r>
            <a:r>
              <a:rPr lang="sl-SI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90 </a:t>
            </a:r>
            <a:r>
              <a:rPr lang="sl-SI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- </a:t>
            </a:r>
            <a:r>
              <a:rPr lang="sl-SI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91</a:t>
            </a:r>
            <a:endParaRPr lang="sl-SI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7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089" y="417104"/>
            <a:ext cx="4305300" cy="3236913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6332318" y="417104"/>
            <a:ext cx="3659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altLang="sl-SI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Benečanka</a:t>
            </a:r>
            <a:r>
              <a:rPr lang="sl-SI" altLang="sl-SI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: </a:t>
            </a:r>
            <a:r>
              <a:rPr lang="sl-SI" altLang="sl-SI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palača v Piranu</a:t>
            </a:r>
            <a:endParaRPr lang="sl-SI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1559" y="1251335"/>
            <a:ext cx="3606800" cy="4805363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696687" y="3944788"/>
            <a:ext cx="6096000" cy="25035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sl-SI" altLang="sl-SI" sz="2000" dirty="0">
                <a:latin typeface="Comic Sans MS" panose="030F0702030302020204" pitchFamily="66" charset="0"/>
              </a:rPr>
              <a:t>Benečanka je ljudsko ime za rdečo hišo, ki stoji na robu Tartinijevega trga v Piranu.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sl-SI" altLang="sl-SI" sz="2000" dirty="0">
                <a:latin typeface="Comic Sans MS" panose="030F0702030302020204" pitchFamily="66" charset="0"/>
              </a:rPr>
              <a:t>Predstavlja najlepši primerek beneško-gotske arhitekture v Piranu. Je najstarejša ohranjena hiša na Tartinijevem trgu.</a:t>
            </a:r>
          </a:p>
        </p:txBody>
      </p:sp>
    </p:spTree>
    <p:extLst>
      <p:ext uri="{BB962C8B-B14F-4D97-AF65-F5344CB8AC3E}">
        <p14:creationId xmlns:p14="http://schemas.microsoft.com/office/powerpoint/2010/main" val="2578602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12049" y="466300"/>
            <a:ext cx="40430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altLang="sl-SI" sz="2000" b="1" dirty="0">
                <a:latin typeface="Comic Sans MS" panose="030F0702030302020204" pitchFamily="66" charset="0"/>
              </a:rPr>
              <a:t>Odlomek iz piranskega statuta</a:t>
            </a:r>
            <a:r>
              <a:rPr lang="sl-SI" altLang="sl-SI" sz="2000" dirty="0">
                <a:latin typeface="Comic Sans MS" panose="030F0702030302020204" pitchFamily="66" charset="0"/>
              </a:rPr>
              <a:t>:</a:t>
            </a:r>
            <a:endParaRPr lang="sl-SI" sz="2000" dirty="0">
              <a:latin typeface="Comic Sans MS" panose="030F0702030302020204" pitchFamily="66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809895" y="1322239"/>
            <a:ext cx="10563497" cy="2903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sl-SI" altLang="sl-SI" sz="2000" dirty="0">
                <a:latin typeface="Comic Sans MS" panose="030F0702030302020204" pitchFamily="66" charset="0"/>
              </a:rPr>
              <a:t>Knjiga 9, člen 43: 0 prepovedi natovarjanja soli. </a:t>
            </a:r>
          </a:p>
          <a:p>
            <a:pPr>
              <a:lnSpc>
                <a:spcPct val="90000"/>
              </a:lnSpc>
              <a:defRPr/>
            </a:pPr>
            <a:endParaRPr lang="sl-SI" altLang="sl-SI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defRPr/>
            </a:pPr>
            <a:r>
              <a:rPr lang="sl-SI" altLang="sl-SI" sz="2000" dirty="0">
                <a:latin typeface="Comic Sans MS" panose="030F0702030302020204" pitchFamily="66" charset="0"/>
              </a:rPr>
              <a:t>   Določamo, nihče ne sme brez dovoljenja gospoda </a:t>
            </a:r>
            <a:r>
              <a:rPr lang="sl-SI" altLang="sl-SI" sz="2000" dirty="0" err="1">
                <a:latin typeface="Comic Sans MS" panose="030F0702030302020204" pitchFamily="66" charset="0"/>
              </a:rPr>
              <a:t>podestaja</a:t>
            </a:r>
            <a:r>
              <a:rPr lang="sl-SI" altLang="sl-SI" sz="2000" dirty="0">
                <a:latin typeface="Comic Sans MS" panose="030F0702030302020204" pitchFamily="66" charset="0"/>
              </a:rPr>
              <a:t> (župana), ki bo tedaj upravljal piransko občino, natovarjati soli v piranskem okraju v množini enega stara in več z namenom, da bi jo izvozil iz  Pirana. Kogar se bo zalotilo pri prekršku, naj izgubi sol in prav toliko naj se kaznuje v naši občini. In izgubi naj barko ali ladjo, na katero se je (sol) tovorila. </a:t>
            </a:r>
          </a:p>
        </p:txBody>
      </p:sp>
      <p:sp>
        <p:nvSpPr>
          <p:cNvPr id="4" name="Pravokotnik 3"/>
          <p:cNvSpPr/>
          <p:nvPr/>
        </p:nvSpPr>
        <p:spPr>
          <a:xfrm>
            <a:off x="809895" y="4681683"/>
            <a:ext cx="9901647" cy="964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sl-SI" altLang="sl-SI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Benetke so strogo nadzorovale izvoz soli iz Pirana, ki je bila zelo kvalitetna, zato so jo večinoma izvažali v Benetke in ne drugam.</a:t>
            </a:r>
          </a:p>
        </p:txBody>
      </p:sp>
    </p:spTree>
    <p:extLst>
      <p:ext uri="{BB962C8B-B14F-4D97-AF65-F5344CB8AC3E}">
        <p14:creationId xmlns:p14="http://schemas.microsoft.com/office/powerpoint/2010/main" val="2115429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3701" y="85726"/>
            <a:ext cx="6502219" cy="671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42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18308" y="1262744"/>
            <a:ext cx="39885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sl-SI" altLang="sl-SI" sz="2000" dirty="0">
                <a:latin typeface="Comic Sans MS" panose="030F0702030302020204" pitchFamily="66" charset="0"/>
              </a:rPr>
              <a:t>Karantanija </a:t>
            </a:r>
            <a:r>
              <a:rPr lang="sl-SI" altLang="sl-SI" sz="2000" dirty="0" smtClean="0">
                <a:latin typeface="Comic Sans MS" panose="030F0702030302020204" pitchFamily="66" charset="0"/>
              </a:rPr>
              <a:t>je okoli leta 820 izgubila </a:t>
            </a:r>
            <a:r>
              <a:rPr lang="sl-SI" altLang="sl-SI" sz="2000" dirty="0">
                <a:latin typeface="Comic Sans MS" panose="030F0702030302020204" pitchFamily="66" charset="0"/>
              </a:rPr>
              <a:t>samostojnost in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sl-SI" altLang="sl-SI" sz="2000" dirty="0">
                <a:latin typeface="Comic Sans MS" panose="030F0702030302020204" pitchFamily="66" charset="0"/>
              </a:rPr>
              <a:t>bila vključena v </a:t>
            </a:r>
            <a:r>
              <a:rPr lang="sl-SI" altLang="sl-SI" sz="2000" dirty="0" smtClean="0">
                <a:latin typeface="Comic Sans MS" panose="030F0702030302020204" pitchFamily="66" charset="0"/>
              </a:rPr>
              <a:t>veliko </a:t>
            </a:r>
            <a:r>
              <a:rPr lang="sl-SI" altLang="sl-SI" sz="2000" dirty="0">
                <a:latin typeface="Comic Sans MS" panose="030F0702030302020204" pitchFamily="66" charset="0"/>
              </a:rPr>
              <a:t>frankovsko </a:t>
            </a:r>
            <a:r>
              <a:rPr lang="sl-SI" altLang="sl-SI" sz="2000" dirty="0" smtClean="0">
                <a:latin typeface="Comic Sans MS" panose="030F0702030302020204" pitchFamily="66" charset="0"/>
              </a:rPr>
              <a:t>državo</a:t>
            </a:r>
            <a:r>
              <a:rPr lang="sl-SI" altLang="sl-SI" sz="2000" dirty="0">
                <a:latin typeface="Comic Sans MS" panose="030F0702030302020204" pitchFamily="66" charset="0"/>
              </a:rPr>
              <a:t> </a:t>
            </a:r>
            <a:r>
              <a:rPr lang="sl-SI" altLang="sl-SI" sz="2000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</a:t>
            </a:r>
            <a:r>
              <a:rPr lang="sl-SI" altLang="sl-SI" sz="2000" dirty="0" smtClean="0">
                <a:latin typeface="Comic Sans MS" panose="030F0702030302020204" pitchFamily="66" charset="0"/>
              </a:rPr>
              <a:t> Franki so bili </a:t>
            </a:r>
            <a:r>
              <a:rPr lang="sl-SI" altLang="sl-SI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močnejši sosedi, </a:t>
            </a:r>
            <a:r>
              <a:rPr lang="sl-SI" altLang="sl-SI" sz="2000" dirty="0">
                <a:latin typeface="Comic Sans MS" panose="030F0702030302020204" pitchFamily="66" charset="0"/>
                <a:cs typeface="Arial" panose="020B0604020202020204" pitchFamily="34" charset="0"/>
              </a:rPr>
              <a:t>ki so </a:t>
            </a:r>
            <a:r>
              <a:rPr lang="sl-SI" altLang="sl-SI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bili </a:t>
            </a:r>
            <a:r>
              <a:rPr lang="sl-SI" altLang="sl-SI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germanskega </a:t>
            </a:r>
            <a:r>
              <a:rPr lang="sl-SI" altLang="sl-SI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– nemškega rodu. </a:t>
            </a:r>
            <a:endParaRPr lang="sl-SI" altLang="sl-SI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6662" y="1262744"/>
            <a:ext cx="6920930" cy="546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8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505097" y="189301"/>
            <a:ext cx="6096000" cy="1426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sl-SI" altLang="sl-SI" sz="2000" dirty="0">
                <a:latin typeface="Comic Sans MS" panose="030F0702030302020204" pitchFamily="66" charset="0"/>
              </a:rPr>
              <a:t>Franki so v Karantaniji širili tudi nemški jezik. </a:t>
            </a:r>
            <a:br>
              <a:rPr lang="sl-SI" altLang="sl-SI" sz="2000" dirty="0">
                <a:latin typeface="Comic Sans MS" panose="030F0702030302020204" pitchFamily="66" charset="0"/>
              </a:rPr>
            </a:br>
            <a:r>
              <a:rPr lang="sl-SI" altLang="sl-SI" sz="2000" dirty="0">
                <a:latin typeface="Comic Sans MS" panose="030F0702030302020204" pitchFamily="66" charset="0"/>
              </a:rPr>
              <a:t>Slovenski jezik se je ohranil predvsem med kmečkim prebivalstvom.</a:t>
            </a:r>
            <a:endParaRPr lang="sl-SI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6738" y="1204187"/>
            <a:ext cx="6049963" cy="5475287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748937" y="2707530"/>
            <a:ext cx="40930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sl-SI" altLang="sl-SI" sz="2000" dirty="0">
                <a:latin typeface="Comic Sans MS" panose="030F0702030302020204" pitchFamily="66" charset="0"/>
              </a:rPr>
              <a:t>Ko je</a:t>
            </a:r>
            <a:r>
              <a:rPr lang="sl-SI" altLang="sl-SI" sz="2000" b="1" dirty="0">
                <a:latin typeface="Comic Sans MS" panose="030F0702030302020204" pitchFamily="66" charset="0"/>
              </a:rPr>
              <a:t> FRANKOVSKA </a:t>
            </a:r>
            <a:r>
              <a:rPr lang="sl-SI" altLang="sl-SI" sz="2000" dirty="0">
                <a:latin typeface="Comic Sans MS" panose="030F0702030302020204" pitchFamily="66" charset="0"/>
              </a:rPr>
              <a:t>država razpadla, </a:t>
            </a:r>
            <a:r>
              <a:rPr lang="sl-SI" altLang="sl-SI" sz="2000" dirty="0" smtClean="0">
                <a:latin typeface="Comic Sans MS" panose="030F0702030302020204" pitchFamily="66" charset="0"/>
              </a:rPr>
              <a:t>je </a:t>
            </a:r>
            <a:r>
              <a:rPr lang="sl-SI" altLang="sl-SI" sz="2000" dirty="0">
                <a:latin typeface="Comic Sans MS" panose="030F0702030302020204" pitchFamily="66" charset="0"/>
              </a:rPr>
              <a:t>prišlo ozemlje Karantanije v okvir </a:t>
            </a:r>
            <a:r>
              <a:rPr lang="sl-SI" altLang="sl-SI" sz="2000" b="1" dirty="0">
                <a:latin typeface="Comic Sans MS" panose="030F0702030302020204" pitchFamily="66" charset="0"/>
              </a:rPr>
              <a:t>NEMŠKEGA CESARSTVA.</a:t>
            </a:r>
          </a:p>
        </p:txBody>
      </p:sp>
    </p:spTree>
    <p:extLst>
      <p:ext uri="{BB962C8B-B14F-4D97-AF65-F5344CB8AC3E}">
        <p14:creationId xmlns:p14="http://schemas.microsoft.com/office/powerpoint/2010/main" val="49737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714103" y="450558"/>
            <a:ext cx="104589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altLang="sl-SI" sz="2000" dirty="0">
                <a:latin typeface="Comic Sans MS" panose="030F0702030302020204" pitchFamily="66" charset="0"/>
                <a:cs typeface="Arial" charset="0"/>
              </a:rPr>
              <a:t>V času, ko je velik del današnje Slovenije </a:t>
            </a:r>
            <a:r>
              <a:rPr lang="sl-SI" altLang="sl-SI" sz="2000" dirty="0" smtClean="0">
                <a:latin typeface="Comic Sans MS" panose="030F0702030302020204" pitchFamily="66" charset="0"/>
                <a:cs typeface="Arial" charset="0"/>
              </a:rPr>
              <a:t>spadal pod </a:t>
            </a:r>
            <a:r>
              <a:rPr lang="sl-SI" altLang="sl-SI" sz="2000" b="1" dirty="0">
                <a:latin typeface="Comic Sans MS" panose="030F0702030302020204" pitchFamily="66" charset="0"/>
                <a:cs typeface="Arial" charset="0"/>
              </a:rPr>
              <a:t>nemško</a:t>
            </a:r>
            <a:r>
              <a:rPr lang="sl-SI" altLang="sl-SI" sz="2000" dirty="0">
                <a:latin typeface="Comic Sans MS" panose="030F0702030302020204" pitchFamily="66" charset="0"/>
                <a:cs typeface="Arial" charset="0"/>
              </a:rPr>
              <a:t> državo, je bilo njeno ozemlje razdeljeno na</a:t>
            </a:r>
            <a:r>
              <a:rPr lang="sl-SI" altLang="sl-SI" sz="2000" b="1" dirty="0">
                <a:latin typeface="Comic Sans MS" panose="030F0702030302020204" pitchFamily="66" charset="0"/>
                <a:cs typeface="Arial" charset="0"/>
              </a:rPr>
              <a:t> </a:t>
            </a:r>
            <a:r>
              <a:rPr lang="sl-SI" altLang="sl-SI" sz="2000" b="1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charset="0"/>
              </a:rPr>
              <a:t>DEŽELE</a:t>
            </a:r>
            <a:r>
              <a:rPr lang="sl-SI" altLang="sl-SI" sz="2000" dirty="0" smtClean="0">
                <a:latin typeface="Comic Sans MS" panose="030F0702030302020204" pitchFamily="66" charset="0"/>
                <a:cs typeface="Arial" charset="0"/>
              </a:rPr>
              <a:t>: </a:t>
            </a:r>
            <a:r>
              <a:rPr lang="sl-SI" sz="20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charset="0"/>
              </a:rPr>
              <a:t>Kranjska, Štajerska, Koroška </a:t>
            </a:r>
            <a:r>
              <a:rPr lang="sl-SI" sz="2000" dirty="0" smtClean="0">
                <a:latin typeface="Comic Sans MS" panose="030F0702030302020204" pitchFamily="66" charset="0"/>
                <a:cs typeface="Arial" charset="0"/>
              </a:rPr>
              <a:t>in</a:t>
            </a:r>
            <a:r>
              <a:rPr lang="sl-SI" sz="20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charset="0"/>
              </a:rPr>
              <a:t> Goriška z</a:t>
            </a:r>
            <a:r>
              <a:rPr lang="sl-SI" sz="2000" dirty="0" smtClean="0">
                <a:latin typeface="Comic Sans MS" panose="030F0702030302020204" pitchFamily="66" charset="0"/>
                <a:cs typeface="Arial" charset="0"/>
              </a:rPr>
              <a:t> </a:t>
            </a:r>
            <a:r>
              <a:rPr lang="sl-SI" sz="20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charset="0"/>
              </a:rPr>
              <a:t>Istro</a:t>
            </a:r>
            <a:r>
              <a:rPr lang="sl-SI" sz="2000" dirty="0" smtClean="0">
                <a:latin typeface="Comic Sans MS" panose="030F0702030302020204" pitchFamily="66" charset="0"/>
                <a:cs typeface="Arial" charset="0"/>
              </a:rPr>
              <a:t>.</a:t>
            </a:r>
            <a:endParaRPr lang="sl-SI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5" descr="druzb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5006" y="1550127"/>
            <a:ext cx="7377198" cy="5330326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714103" y="2297908"/>
            <a:ext cx="38404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sl-SI" altLang="sl-SI" sz="2000" u="sng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Dežela </a:t>
            </a:r>
            <a:r>
              <a:rPr lang="sl-SI" altLang="sl-SI" sz="2000" u="sng" dirty="0" smtClean="0">
                <a:latin typeface="Comic Sans MS" panose="030F0702030302020204" pitchFamily="66" charset="0"/>
                <a:cs typeface="Arial" charset="0"/>
              </a:rPr>
              <a:t>Kranjska</a:t>
            </a:r>
            <a:r>
              <a:rPr lang="sl-SI" altLang="sl-SI" sz="2000" dirty="0" smtClean="0">
                <a:solidFill>
                  <a:srgbClr val="00B050"/>
                </a:solidFill>
                <a:latin typeface="Comic Sans MS" panose="030F0702030302020204" pitchFamily="66" charset="0"/>
                <a:cs typeface="Arial" charset="0"/>
              </a:rPr>
              <a:t> </a:t>
            </a:r>
            <a:r>
              <a:rPr lang="sl-SI" altLang="sl-SI" sz="2000" dirty="0" smtClean="0">
                <a:latin typeface="Comic Sans MS" panose="030F0702030302020204" pitchFamily="66" charset="0"/>
                <a:cs typeface="Arial" charset="0"/>
              </a:rPr>
              <a:t>je bila osrednja slovenska dežela z glavnim mestom Ljubljana in</a:t>
            </a:r>
            <a:r>
              <a:rPr lang="sl-SI" altLang="sl-SI" sz="2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 </a:t>
            </a:r>
            <a:endParaRPr lang="sl-SI" altLang="sl-SI" sz="2000" dirty="0">
              <a:solidFill>
                <a:srgbClr val="000000"/>
              </a:solidFill>
              <a:latin typeface="Comic Sans MS" panose="030F0702030302020204" pitchFamily="66" charset="0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sl-SI" altLang="sl-SI" sz="2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je </a:t>
            </a:r>
            <a:r>
              <a:rPr lang="sl-SI" altLang="sl-SI" sz="2000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obsegala </a:t>
            </a:r>
            <a:r>
              <a:rPr lang="sl-SI" altLang="sl-SI" sz="20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današnjo Gorenjsko</a:t>
            </a:r>
            <a:r>
              <a:rPr lang="sl-SI" altLang="sl-SI" sz="2000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, Dolenjsko in Notranjsko.</a:t>
            </a:r>
            <a:r>
              <a:rPr lang="sl-SI" altLang="sl-SI" sz="2000" b="1" dirty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 </a:t>
            </a:r>
          </a:p>
          <a:p>
            <a:pPr>
              <a:spcBef>
                <a:spcPct val="0"/>
              </a:spcBef>
              <a:defRPr/>
            </a:pPr>
            <a:endParaRPr lang="sl-SI" altLang="sl-SI" sz="2000" b="1" dirty="0">
              <a:solidFill>
                <a:srgbClr val="000000"/>
              </a:solidFill>
              <a:latin typeface="Comic Sans MS" panose="030F0702030302020204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852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29763" y="440174"/>
            <a:ext cx="4924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altLang="sl-SI" sz="2000" u="sng" dirty="0">
                <a:latin typeface="Comic Sans MS" panose="030F0702030302020204" pitchFamily="66" charset="0"/>
              </a:rPr>
              <a:t>VSAKA DEŽELA JE IMELA SVOJ GRB</a:t>
            </a:r>
            <a:r>
              <a:rPr lang="sl-SI" altLang="sl-SI" sz="2000" dirty="0">
                <a:latin typeface="Comic Sans MS" panose="030F0702030302020204" pitchFamily="66" charset="0"/>
              </a:rPr>
              <a:t>.</a:t>
            </a:r>
            <a:endParaRPr lang="sl-SI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6" descr="druzba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2905" y="1167583"/>
            <a:ext cx="9139238" cy="27162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1102905" y="4371929"/>
            <a:ext cx="93735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altLang="sl-SI" sz="2000" dirty="0">
                <a:latin typeface="Comic Sans MS" panose="030F0702030302020204" pitchFamily="66" charset="0"/>
              </a:rPr>
              <a:t>Grb je v evropski tradiciji simbolna podoba, ki predstavlja določeno osebo. </a:t>
            </a:r>
          </a:p>
          <a:p>
            <a:pPr>
              <a:spcBef>
                <a:spcPct val="50000"/>
              </a:spcBef>
              <a:defRPr/>
            </a:pPr>
            <a:r>
              <a:rPr lang="sl-SI" altLang="sl-SI" sz="2000" dirty="0">
                <a:latin typeface="Comic Sans MS" panose="030F0702030302020204" pitchFamily="66" charset="0"/>
              </a:rPr>
              <a:t>Ta oseba ga uporablja na različne načine. </a:t>
            </a:r>
          </a:p>
          <a:p>
            <a:pPr>
              <a:spcBef>
                <a:spcPct val="50000"/>
              </a:spcBef>
              <a:defRPr/>
            </a:pPr>
            <a:r>
              <a:rPr lang="sl-SI" altLang="sl-SI" sz="2000" dirty="0">
                <a:latin typeface="Comic Sans MS" panose="030F0702030302020204" pitchFamily="66" charset="0"/>
              </a:rPr>
              <a:t>Grb je lahko tudi simbol države, mesta, organizacije, </a:t>
            </a:r>
            <a:r>
              <a:rPr lang="sl-SI" altLang="sl-SI" sz="2000" dirty="0" smtClean="0">
                <a:latin typeface="Comic Sans MS" panose="030F0702030302020204" pitchFamily="66" charset="0"/>
              </a:rPr>
              <a:t>društva, ….</a:t>
            </a:r>
            <a:endParaRPr lang="sl-SI" altLang="sl-SI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39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62445" y="464294"/>
            <a:ext cx="422365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altLang="sl-SI" sz="2000" dirty="0">
                <a:latin typeface="Comic Sans MS" panose="030F0702030302020204" pitchFamily="66" charset="0"/>
                <a:cs typeface="Arial" panose="020B0604020202020204" pitchFamily="34" charset="0"/>
              </a:rPr>
              <a:t>Grb je nastal v času viteškega srednjega veka iz praktičnih razlogov – potrebno je bilo namreč prepoznati bojevnike, </a:t>
            </a:r>
          </a:p>
          <a:p>
            <a:pPr>
              <a:lnSpc>
                <a:spcPct val="150000"/>
              </a:lnSpc>
            </a:pPr>
            <a:r>
              <a:rPr lang="sl-SI" altLang="sl-SI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katerih </a:t>
            </a:r>
            <a:r>
              <a:rPr lang="sl-SI" altLang="sl-SI" sz="2000" dirty="0">
                <a:latin typeface="Comic Sans MS" panose="030F0702030302020204" pitchFamily="66" charset="0"/>
                <a:cs typeface="Arial" panose="020B0604020202020204" pitchFamily="34" charset="0"/>
              </a:rPr>
              <a:t>obraze so </a:t>
            </a:r>
            <a:r>
              <a:rPr lang="sl-SI" altLang="sl-SI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zakrivali </a:t>
            </a:r>
            <a:r>
              <a:rPr lang="sl-SI" altLang="sl-SI" sz="2000" dirty="0">
                <a:latin typeface="Comic Sans MS" panose="030F0702030302020204" pitchFamily="66" charset="0"/>
                <a:cs typeface="Arial" panose="020B0604020202020204" pitchFamily="34" charset="0"/>
              </a:rPr>
              <a:t>zaprti šlemi. </a:t>
            </a:r>
          </a:p>
          <a:p>
            <a:pPr>
              <a:lnSpc>
                <a:spcPct val="150000"/>
              </a:lnSpc>
            </a:pPr>
            <a:r>
              <a:rPr lang="sl-SI" altLang="sl-SI" sz="2000" dirty="0">
                <a:latin typeface="Comic Sans MS" panose="030F0702030302020204" pitchFamily="66" charset="0"/>
                <a:cs typeface="Arial" panose="020B0604020202020204" pitchFamily="34" charset="0"/>
              </a:rPr>
              <a:t>Prav tako je bilo pomembno prepoznavanje na samem bojišču; pripadniki posamezne strani so se prepoznali na osnovi </a:t>
            </a:r>
            <a:r>
              <a:rPr lang="sl-SI" altLang="sl-SI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barv. V </a:t>
            </a:r>
            <a:r>
              <a:rPr lang="sl-SI" altLang="sl-SI" sz="2000" dirty="0">
                <a:latin typeface="Comic Sans MS" panose="030F0702030302020204" pitchFamily="66" charset="0"/>
                <a:cs typeface="Arial" panose="020B0604020202020204" pitchFamily="34" charset="0"/>
              </a:rPr>
              <a:t>vojnem trušču je bilo to edino zanesljivo in hitro sredstvo za prepoznavanje. 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9909" y="1597569"/>
            <a:ext cx="6008914" cy="450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4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61851" y="519389"/>
            <a:ext cx="102586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alt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PREKMURJE </a:t>
            </a:r>
            <a:r>
              <a:rPr lang="sl-SI" altLang="sl-SI" sz="2000" dirty="0">
                <a:latin typeface="Comic Sans MS" panose="030F0702030302020204" pitchFamily="66" charset="0"/>
                <a:cs typeface="Arial" panose="020B0604020202020204" pitchFamily="34" charset="0"/>
              </a:rPr>
              <a:t>- vzhodni del slovenskega ozemlja je dolgo časa spadal pod Madžare. </a:t>
            </a:r>
            <a:endParaRPr lang="sl-SI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356744"/>
            <a:ext cx="7492002" cy="514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17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896981" y="597766"/>
            <a:ext cx="93007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altLang="sl-SI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KOPER, IZOLA</a:t>
            </a:r>
            <a:r>
              <a:rPr lang="sl-SI" altLang="sl-SI" sz="2000" dirty="0">
                <a:latin typeface="Comic Sans MS" panose="030F0702030302020204" pitchFamily="66" charset="0"/>
                <a:cs typeface="Arial" panose="020B0604020202020204" pitchFamily="34" charset="0"/>
              </a:rPr>
              <a:t> in </a:t>
            </a:r>
            <a:r>
              <a:rPr lang="sl-SI" altLang="sl-SI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PIRAN</a:t>
            </a:r>
            <a:r>
              <a:rPr lang="sl-SI" altLang="sl-SI" sz="2000" dirty="0">
                <a:latin typeface="Comic Sans MS" panose="030F0702030302020204" pitchFamily="66" charset="0"/>
                <a:cs typeface="Arial" panose="020B0604020202020204" pitchFamily="34" charset="0"/>
              </a:rPr>
              <a:t> – in območja ob </a:t>
            </a:r>
            <a:r>
              <a:rPr lang="sl-SI" altLang="sl-SI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obali, </a:t>
            </a:r>
            <a:r>
              <a:rPr lang="sl-SI" altLang="sl-SI" sz="2000" dirty="0">
                <a:latin typeface="Comic Sans MS" panose="030F0702030302020204" pitchFamily="66" charset="0"/>
                <a:cs typeface="Arial" panose="020B0604020202020204" pitchFamily="34" charset="0"/>
              </a:rPr>
              <a:t>so morala okoli leta 1280 priznati oblast BENEŠKE REPUBLIKE.</a:t>
            </a:r>
            <a:endParaRPr lang="sl-SI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7313" y="1433604"/>
            <a:ext cx="5397500" cy="5075237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896981" y="2289741"/>
            <a:ext cx="4754882" cy="281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altLang="sl-SI" sz="2000" dirty="0">
                <a:latin typeface="Comic Sans MS" panose="030F0702030302020204" pitchFamily="66" charset="0"/>
              </a:rPr>
              <a:t>To  je bila država v današnji severni Italiji s središčem v Benetkah. </a:t>
            </a:r>
          </a:p>
          <a:p>
            <a:pPr>
              <a:lnSpc>
                <a:spcPct val="150000"/>
              </a:lnSpc>
            </a:pPr>
            <a:r>
              <a:rPr lang="sl-SI" altLang="sl-SI" sz="2000" dirty="0">
                <a:latin typeface="Comic Sans MS" panose="030F0702030302020204" pitchFamily="66" charset="0"/>
              </a:rPr>
              <a:t>Obogatela je predvsem s pomorsko trgovino. </a:t>
            </a:r>
          </a:p>
          <a:p>
            <a:pPr>
              <a:lnSpc>
                <a:spcPct val="150000"/>
              </a:lnSpc>
            </a:pPr>
            <a:r>
              <a:rPr lang="sl-SI" altLang="sl-SI" sz="2000" dirty="0">
                <a:latin typeface="Comic Sans MS" panose="030F0702030302020204" pitchFamily="66" charset="0"/>
              </a:rPr>
              <a:t>Beneška republika je vladala delu slovenskega ozemlja kar 500 let.</a:t>
            </a:r>
          </a:p>
        </p:txBody>
      </p:sp>
    </p:spTree>
    <p:extLst>
      <p:ext uri="{BB962C8B-B14F-4D97-AF65-F5344CB8AC3E}">
        <p14:creationId xmlns:p14="http://schemas.microsoft.com/office/powerpoint/2010/main" val="3067731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540764" y="448883"/>
            <a:ext cx="4009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altLang="sl-SI" sz="2400" dirty="0">
                <a:latin typeface="Comic Sans MS" panose="030F0702030302020204" pitchFamily="66" charset="0"/>
              </a:rPr>
              <a:t>Simboli beneške republike:</a:t>
            </a:r>
            <a:endParaRPr lang="sl-SI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354" y="1331100"/>
            <a:ext cx="3270250" cy="3643312"/>
          </a:xfrm>
          <a:prstGeom prst="rect">
            <a:avLst/>
          </a:prstGeom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910354" y="1331100"/>
            <a:ext cx="792163" cy="46037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2400" b="1" dirty="0">
                <a:solidFill>
                  <a:srgbClr val="C00000"/>
                </a:solidFill>
                <a:latin typeface="Arial" panose="020B0604020202020204" pitchFamily="34" charset="0"/>
              </a:rPr>
              <a:t>grb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1234" y="679715"/>
            <a:ext cx="4033837" cy="2168525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439671" y="277952"/>
            <a:ext cx="1295400" cy="461963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2400" b="1">
                <a:solidFill>
                  <a:srgbClr val="C00000"/>
                </a:solidFill>
                <a:latin typeface="Arial" panose="020B0604020202020204" pitchFamily="34" charset="0"/>
              </a:rPr>
              <a:t>zastava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3121" y="3100360"/>
            <a:ext cx="4044950" cy="2443162"/>
          </a:xfrm>
          <a:prstGeom prst="rect">
            <a:avLst/>
          </a:prstGeom>
        </p:spPr>
      </p:pic>
      <p:sp>
        <p:nvSpPr>
          <p:cNvPr id="10" name="Pravokotnik 1"/>
          <p:cNvSpPr>
            <a:spLocks noChangeArrowheads="1"/>
          </p:cNvSpPr>
          <p:nvPr/>
        </p:nvSpPr>
        <p:spPr bwMode="auto">
          <a:xfrm>
            <a:off x="6833121" y="3081444"/>
            <a:ext cx="152082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400" dirty="0">
                <a:solidFill>
                  <a:srgbClr val="000000"/>
                </a:solidFill>
                <a:latin typeface="Arial" panose="020B0604020202020204" pitchFamily="34" charset="0"/>
              </a:rPr>
              <a:t>Krilati lev </a:t>
            </a:r>
            <a:endParaRPr lang="sl-SI" altLang="sl-SI" sz="1800" dirty="0">
              <a:latin typeface="Arial" panose="020B0604020202020204" pitchFamily="34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640316" y="5662052"/>
            <a:ext cx="94355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sl-SI" altLang="sl-SI" sz="2000" dirty="0">
                <a:latin typeface="Comic Sans MS" panose="030F0702030302020204" pitchFamily="66" charset="0"/>
              </a:rPr>
              <a:t>Te simbole Beneške republike – lahko še danes vidimo na nekaterih starejših hišah ob slovenski obali.</a:t>
            </a:r>
          </a:p>
        </p:txBody>
      </p:sp>
    </p:spTree>
    <p:extLst>
      <p:ext uri="{BB962C8B-B14F-4D97-AF65-F5344CB8AC3E}">
        <p14:creationId xmlns:p14="http://schemas.microsoft.com/office/powerpoint/2010/main" val="1827352528"/>
      </p:ext>
    </p:extLst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469</Words>
  <Application>Microsoft Office PowerPoint</Application>
  <PresentationFormat>Širokozaslonsko</PresentationFormat>
  <Paragraphs>36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Comic Sans MS</vt:lpstr>
      <vt:lpstr>Symbol</vt:lpstr>
      <vt:lpstr>Privzeti načrt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Jasmina</dc:creator>
  <cp:lastModifiedBy>Teodora</cp:lastModifiedBy>
  <cp:revision>12</cp:revision>
  <dcterms:created xsi:type="dcterms:W3CDTF">2020-05-07T13:18:14Z</dcterms:created>
  <dcterms:modified xsi:type="dcterms:W3CDTF">2020-05-08T08:58:44Z</dcterms:modified>
</cp:coreProperties>
</file>