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D2901-219F-43AE-92B9-8BF23E506A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78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35986B-1804-46AF-B4FF-0279D91F3E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74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7645C9-C7D8-463B-84C9-B084D5BAC5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0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9C5B8-8F9C-4AD2-92F1-8510E21ACB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61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C1B4A-31CE-4218-93B3-8F0EEDB42E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46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D9736E-EF1A-45A4-AB72-2DA8841DE9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83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8E5896-688B-498C-B000-9B35C81028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8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3089D-595B-4E14-B487-0CBA8C765C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9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18B830-BFAD-4809-B448-25C986D2EB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06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9A6BA6-6387-4EDA-A1A3-DF20FEE14A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38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2FD6ED-5FE5-4F07-94BA-3BFA8D965F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0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Kliknite, če želite urediti sloge besedila matrice</a:t>
            </a:r>
          </a:p>
          <a:p>
            <a:pPr lvl="1"/>
            <a:r>
              <a:rPr lang="en-US" smtClean="0"/>
              <a:t>Druga raven</a:t>
            </a:r>
          </a:p>
          <a:p>
            <a:pPr lvl="2"/>
            <a:r>
              <a:rPr lang="en-US" smtClean="0"/>
              <a:t>Tretja raven</a:t>
            </a:r>
          </a:p>
          <a:p>
            <a:pPr lvl="3"/>
            <a:r>
              <a:rPr lang="en-US" smtClean="0"/>
              <a:t>Četrta raven</a:t>
            </a:r>
          </a:p>
          <a:p>
            <a:pPr lvl="4"/>
            <a:r>
              <a:rPr lang="en-US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B4C8F08-3E95-4BBE-94DD-7E552D248A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0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424113" y="1412876"/>
            <a:ext cx="8600938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sl-SI" sz="4400" b="1" dirty="0" smtClean="0">
                <a:solidFill>
                  <a:srgbClr val="A50021"/>
                </a:solidFill>
                <a:latin typeface="Comic Sans MS" panose="030F0702030302020204" pitchFamily="66" charset="0"/>
              </a:rPr>
              <a:t>TURŠKI VPADI IN GRADNJA PROTITURŠKIH TABOROV </a:t>
            </a:r>
            <a:endParaRPr lang="sl-SI" sz="4400" b="1" dirty="0">
              <a:solidFill>
                <a:srgbClr val="A50021"/>
              </a:solidFill>
              <a:latin typeface="Comic Sans MS" panose="030F0702030302020204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l-SI" sz="4400" b="1" dirty="0">
              <a:solidFill>
                <a:srgbClr val="A50021"/>
              </a:solidFill>
              <a:latin typeface="Comic Sans MS" panose="030F0702030302020204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sl-SI" sz="4400" b="1" dirty="0">
              <a:solidFill>
                <a:srgbClr val="FF5050"/>
              </a:solidFill>
              <a:latin typeface="Comic Sans MS" panose="030F0702030302020204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l-SI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                                  </a:t>
            </a:r>
            <a:r>
              <a:rPr lang="sl-SI" sz="2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UČ., </a:t>
            </a:r>
            <a:r>
              <a:rPr lang="sl-SI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str. </a:t>
            </a:r>
            <a:r>
              <a:rPr lang="sl-SI" sz="2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92 </a:t>
            </a:r>
            <a:r>
              <a:rPr lang="sl-SI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- </a:t>
            </a:r>
            <a:r>
              <a:rPr lang="sl-SI" sz="2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93</a:t>
            </a:r>
            <a:endParaRPr lang="sl-SI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64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558" y="598896"/>
            <a:ext cx="4718713" cy="5834378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531223" y="1488553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Učinkovito obrambo so si kmetje zagotovili tudi z </a:t>
            </a:r>
            <a:r>
              <a:rPr lang="sl-SI" altLang="sl-SI" sz="2400" b="1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dogovorjenimi znaki: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altLang="sl-SI" sz="24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na vzpetinah so kurili ognje – </a:t>
            </a:r>
            <a:r>
              <a:rPr lang="sl-SI" altLang="sl-SI" sz="2400" b="1" dirty="0" smtClean="0">
                <a:solidFill>
                  <a:srgbClr val="00B05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OGNJENI TELEFON</a:t>
            </a:r>
            <a:r>
              <a:rPr lang="sl-SI" altLang="sl-SI" sz="24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,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altLang="sl-SI" sz="24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zvonili 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s cerkvenimi zvonovi.</a:t>
            </a:r>
            <a:endParaRPr lang="sl-SI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07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539932" y="501973"/>
            <a:ext cx="99713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l-SI" altLang="sl-SI" sz="2400" b="1" dirty="0">
                <a:latin typeface="Comic Sans MS" panose="030F0702030302020204" pitchFamily="66" charset="0"/>
                <a:cs typeface="Calibri" panose="020F0502020204030204" pitchFamily="34" charset="0"/>
              </a:rPr>
              <a:t>Cerkve 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so bile že v tistih časih </a:t>
            </a:r>
            <a:r>
              <a:rPr lang="sl-SI" altLang="sl-SI" sz="2400" b="1" dirty="0">
                <a:latin typeface="Comic Sans MS" panose="030F0702030302020204" pitchFamily="66" charset="0"/>
                <a:cs typeface="Calibri" panose="020F0502020204030204" pitchFamily="34" charset="0"/>
              </a:rPr>
              <a:t>versko in kulturno središče krajev. 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V njih so se ljudje zbirali predvsem ob nedeljah</a:t>
            </a:r>
            <a:r>
              <a:rPr lang="sl-SI" altLang="sl-SI" sz="2400" b="1" dirty="0">
                <a:latin typeface="Comic Sans MS" panose="030F0702030302020204" pitchFamily="66" charset="0"/>
                <a:cs typeface="Calibri" panose="020F0502020204030204" pitchFamily="34" charset="0"/>
              </a:rPr>
              <a:t>.</a:t>
            </a:r>
            <a:endParaRPr lang="sl-SI" sz="2400" dirty="0">
              <a:latin typeface="Comic Sans MS" panose="030F0702030302020204" pitchFamily="66" charset="0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670560" y="1796704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V njih je bilo kar veliko </a:t>
            </a:r>
            <a:r>
              <a:rPr lang="sl-SI" altLang="sl-SI" sz="2400" b="1" dirty="0">
                <a:latin typeface="Comic Sans MS" panose="030F0702030302020204" pitchFamily="66" charset="0"/>
                <a:cs typeface="Calibri" panose="020F0502020204030204" pitchFamily="34" charset="0"/>
              </a:rPr>
              <a:t>dragocenih, 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zlatih ali pozlačenih predmetov (kelihov, </a:t>
            </a:r>
            <a:r>
              <a:rPr lang="sl-SI" altLang="sl-SI" sz="2400" dirty="0" err="1" smtClean="0">
                <a:latin typeface="Comic Sans MS" panose="030F0702030302020204" pitchFamily="66" charset="0"/>
                <a:cs typeface="Calibri" panose="020F0502020204030204" pitchFamily="34" charset="0"/>
              </a:rPr>
              <a:t>moštranc</a:t>
            </a:r>
            <a:r>
              <a:rPr lang="sl-SI" altLang="sl-SI" sz="24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), 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ki so jih duhovniki uporabljali pri bogoslužju.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sl-SI" altLang="sl-SI" sz="2400" dirty="0"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Za obzidjem je bilo zato tudi lažje </a:t>
            </a:r>
            <a:r>
              <a:rPr lang="sl-SI" altLang="sl-SI" sz="2400" b="1" dirty="0">
                <a:latin typeface="Comic Sans MS" panose="030F0702030302020204" pitchFamily="66" charset="0"/>
                <a:cs typeface="Calibri" panose="020F0502020204030204" pitchFamily="34" charset="0"/>
              </a:rPr>
              <a:t>obraniti cerkev 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pred ropanjem Turkov.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2152" y="1520834"/>
            <a:ext cx="2469094" cy="2719052"/>
          </a:xfrm>
          <a:prstGeom prst="rect">
            <a:avLst/>
          </a:prstGeom>
        </p:spPr>
      </p:pic>
      <p:pic>
        <p:nvPicPr>
          <p:cNvPr id="5" name="Picture 7" descr="druzba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454" y="4518161"/>
            <a:ext cx="3203575" cy="219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56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557349" y="484555"/>
            <a:ext cx="110076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Turki so v prvih letih prihajali </a:t>
            </a:r>
            <a:r>
              <a:rPr lang="sl-SI" altLang="sl-SI" sz="2400" b="1" dirty="0">
                <a:latin typeface="Comic Sans MS" panose="030F0702030302020204" pitchFamily="66" charset="0"/>
                <a:cs typeface="Calibri" panose="020F0502020204030204" pitchFamily="34" charset="0"/>
              </a:rPr>
              <a:t>le </a:t>
            </a:r>
            <a:r>
              <a:rPr lang="sl-SI" altLang="sl-SI" sz="2400" b="1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ropat</a:t>
            </a:r>
            <a:r>
              <a:rPr lang="sl-SI" altLang="sl-SI" sz="24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, 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nameravali pa so slovenske dežele </a:t>
            </a:r>
            <a:r>
              <a:rPr lang="sl-SI" altLang="sl-SI" sz="2400" b="1" dirty="0">
                <a:latin typeface="Comic Sans MS" panose="030F0702030302020204" pitchFamily="66" charset="0"/>
                <a:cs typeface="Calibri" panose="020F0502020204030204" pitchFamily="34" charset="0"/>
              </a:rPr>
              <a:t>tudi osvojiti.</a:t>
            </a:r>
            <a:endParaRPr lang="sl-SI" sz="2400" dirty="0">
              <a:latin typeface="Comic Sans MS" panose="030F0702030302020204" pitchFamily="66" charset="0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687978" y="2322899"/>
            <a:ext cx="6096000" cy="16930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Njihove načrte je prekrižal </a:t>
            </a:r>
            <a:r>
              <a:rPr lang="sl-SI" altLang="sl-SI" sz="2400" b="1" dirty="0">
                <a:latin typeface="Comic Sans MS" panose="030F0702030302020204" pitchFamily="66" charset="0"/>
                <a:cs typeface="Calibri" panose="020F0502020204030204" pitchFamily="34" charset="0"/>
              </a:rPr>
              <a:t>ogrski kralj Matija </a:t>
            </a:r>
            <a:r>
              <a:rPr lang="sl-SI" altLang="sl-SI" sz="2400" b="1" dirty="0" err="1">
                <a:latin typeface="Comic Sans MS" panose="030F0702030302020204" pitchFamily="66" charset="0"/>
                <a:cs typeface="Calibri" panose="020F0502020204030204" pitchFamily="34" charset="0"/>
              </a:rPr>
              <a:t>Korvin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, ki je takrat gospodaril tudi Kranjski, Koroški in Štajerski deželi. </a:t>
            </a:r>
          </a:p>
        </p:txBody>
      </p:sp>
      <p:sp>
        <p:nvSpPr>
          <p:cNvPr id="4" name="Pravokotnik 3"/>
          <p:cNvSpPr/>
          <p:nvPr/>
        </p:nvSpPr>
        <p:spPr>
          <a:xfrm>
            <a:off x="687978" y="5050467"/>
            <a:ext cx="6792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l-SI" altLang="sl-SI" sz="2400" kern="0" dirty="0">
                <a:latin typeface="Comic Sans MS" panose="030F0702030302020204" pitchFamily="66" charset="0"/>
                <a:cs typeface="Calibri" pitchFamily="34" charset="0"/>
              </a:rPr>
              <a:t>Slovensko ljudstvo ga je ohranilo v ljudskih pesmih in pripovedkah kot “ </a:t>
            </a:r>
            <a:r>
              <a:rPr lang="sl-SI" altLang="sl-SI" sz="2400" b="1" kern="0" dirty="0">
                <a:latin typeface="Comic Sans MS" panose="030F0702030302020204" pitchFamily="66" charset="0"/>
                <a:cs typeface="Calibri" pitchFamily="34" charset="0"/>
              </a:rPr>
              <a:t>kralja Matjaža</a:t>
            </a:r>
            <a:r>
              <a:rPr lang="sl-SI" altLang="sl-SI" sz="2400" kern="0" dirty="0">
                <a:latin typeface="Comic Sans MS" panose="030F0702030302020204" pitchFamily="66" charset="0"/>
                <a:cs typeface="Calibri" pitchFamily="34" charset="0"/>
              </a:rPr>
              <a:t>”.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736" y="1684884"/>
            <a:ext cx="3444539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4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026048" y="858186"/>
            <a:ext cx="38186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Slovenski „</a:t>
            </a:r>
            <a:r>
              <a:rPr lang="sl-SI" altLang="sl-SI" sz="2400" b="1" dirty="0">
                <a:latin typeface="Comic Sans MS" panose="030F0702030302020204" pitchFamily="66" charset="0"/>
                <a:cs typeface="Calibri" panose="020F0502020204030204" pitchFamily="34" charset="0"/>
              </a:rPr>
              <a:t>kralj Matjaž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”.</a:t>
            </a:r>
            <a:endParaRPr lang="sl-SI" sz="2400" dirty="0">
              <a:latin typeface="Comic Sans MS" panose="030F0702030302020204" pitchFamily="66" charset="0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695122" y="2203494"/>
            <a:ext cx="6096000" cy="22470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V kralju </a:t>
            </a:r>
            <a:r>
              <a:rPr lang="sl-SI" altLang="sl-SI" sz="24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Matjažu 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so naši ljudje videli junaka, ki jih bo branil pred </a:t>
            </a:r>
            <a:r>
              <a:rPr lang="sl-SI" altLang="sl-SI" sz="24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sovražnikom, jim zagotovil 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mir, pravico in vse tisto, po čemer so hrepeneli že dolga stoletja.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955" y="1319851"/>
            <a:ext cx="4041998" cy="49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8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766355" y="484555"/>
            <a:ext cx="101541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Pripovedka o kralju Matjažu, ki s svojo vojsko </a:t>
            </a:r>
            <a:r>
              <a:rPr lang="sl-SI" altLang="sl-SI" sz="24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spi 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v votlini pod Peco.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512" y="1073325"/>
            <a:ext cx="7816300" cy="55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6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853440" y="616859"/>
            <a:ext cx="11033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Leta 1593 je turška vojska v </a:t>
            </a:r>
            <a:r>
              <a:rPr lang="sl-SI" altLang="sl-SI" sz="2400" u="sng" dirty="0">
                <a:latin typeface="Comic Sans MS" panose="030F0702030302020204" pitchFamily="66" charset="0"/>
                <a:cs typeface="Calibri" panose="020F0502020204030204" pitchFamily="34" charset="0"/>
              </a:rPr>
              <a:t>bitki pri Sisku na Hrvaškem doživela hud poraz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. </a:t>
            </a:r>
            <a:b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</a:b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V tem spopadu je sodelovalo tudi veliko vojakov iz slovenskih dežel.</a:t>
            </a:r>
            <a:endParaRPr lang="sl-SI" sz="2400" dirty="0">
              <a:latin typeface="Comic Sans MS" panose="030F0702030302020204" pitchFamily="66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341" y="2193522"/>
            <a:ext cx="4895512" cy="3846909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1207584" y="2193522"/>
            <a:ext cx="1784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sl-SI" altLang="sl-SI" sz="2400" dirty="0">
                <a:latin typeface="Comic Sans MS" panose="030F0702030302020204" pitchFamily="66" charset="0"/>
                <a:ea typeface="Tahoma" panose="020B0604030504040204" pitchFamily="34" charset="0"/>
                <a:cs typeface="Calibri" panose="020F0502020204030204" pitchFamily="34" charset="0"/>
              </a:rPr>
              <a:t>22. 6. 1593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320" y="2274096"/>
            <a:ext cx="4035902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7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896982" y="702269"/>
            <a:ext cx="6444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Josip Jurčič je napisal knjigo </a:t>
            </a:r>
            <a:b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</a:br>
            <a:r>
              <a:rPr lang="sl-SI" altLang="sl-SI" sz="2400" b="1" dirty="0">
                <a:latin typeface="Comic Sans MS" panose="030F0702030302020204" pitchFamily="66" charset="0"/>
                <a:cs typeface="Calibri" panose="020F0502020204030204" pitchFamily="34" charset="0"/>
              </a:rPr>
              <a:t>JURIJ KOZJAK – SLOVENSKI JANIČAR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. </a:t>
            </a:r>
            <a:endParaRPr lang="sl-SI" sz="2400" dirty="0">
              <a:latin typeface="Comic Sans MS" panose="030F0702030302020204" pitchFamily="66" charset="0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896982" y="2325413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sl-SI" altLang="sl-SI" sz="24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„ Jurija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, sinka graščaka Marka Kozjaka, ugrabijo cigani in prodajo na Turško, kjer postane janičar.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sl-SI" altLang="sl-SI" sz="24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  Po 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mnogih letih, ko sodeluje v napadu </a:t>
            </a:r>
            <a:r>
              <a:rPr lang="sl-SI" altLang="sl-SI" sz="24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      na 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domače kraje, se ponovno sreča s svojim očetom</a:t>
            </a:r>
            <a:r>
              <a:rPr lang="sl-SI" altLang="sl-SI" sz="24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,...“</a:t>
            </a:r>
            <a:endParaRPr lang="sl-SI" altLang="sl-SI" sz="2400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414" y="1620926"/>
            <a:ext cx="3273836" cy="39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2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845" y="-21635"/>
            <a:ext cx="9114310" cy="69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4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419496" y="632601"/>
            <a:ext cx="8482149" cy="113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V drugi polovici </a:t>
            </a:r>
            <a:r>
              <a:rPr lang="sl-SI" altLang="sl-SI" sz="2400" b="1" dirty="0">
                <a:latin typeface="Comic Sans MS" panose="030F0702030302020204" pitchFamily="66" charset="0"/>
                <a:cs typeface="Calibri" panose="020F0502020204030204" pitchFamily="34" charset="0"/>
              </a:rPr>
              <a:t>15. 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stoletja so v slovenske dežele začeli vdirati Turki. </a:t>
            </a:r>
            <a:endParaRPr lang="sl-SI" sz="2400" dirty="0">
              <a:latin typeface="Comic Sans MS" panose="030F0702030302020204" pitchFamily="66" charset="0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1645921" y="2034681"/>
            <a:ext cx="9318170" cy="113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l-SI" altLang="sl-SI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V naše dežele so vdirali okoli 200 let. </a:t>
            </a:r>
          </a:p>
          <a:p>
            <a:pPr>
              <a:lnSpc>
                <a:spcPct val="150000"/>
              </a:lnSpc>
              <a:defRPr/>
            </a:pP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   Prvič so pridrli pred Ljubljano leta 1415. </a:t>
            </a:r>
            <a:endParaRPr lang="sl-SI" sz="2400" dirty="0">
              <a:latin typeface="Comic Sans MS" panose="030F0702030302020204" pitchFamily="66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204" y="3436761"/>
            <a:ext cx="665740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2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53" y="365931"/>
            <a:ext cx="6198548" cy="6213220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6574971" y="4401100"/>
            <a:ext cx="6096000" cy="14036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342900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sl-SI" kern="0" dirty="0">
                <a:solidFill>
                  <a:srgbClr val="C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Iz katerih smeri so vpadali na naše ozemlje?</a:t>
            </a:r>
          </a:p>
          <a:p>
            <a:pPr marL="457200" indent="-342900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sl-SI" kern="0" dirty="0">
                <a:solidFill>
                  <a:srgbClr val="C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Kam so se ljudje zatekli pred Turki?</a:t>
            </a:r>
          </a:p>
          <a:p>
            <a:pPr marL="457200" indent="-342900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sl-SI" kern="0" dirty="0">
                <a:solidFill>
                  <a:srgbClr val="C00000"/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Zakaj so se jih ljudje tako bali?</a:t>
            </a:r>
          </a:p>
        </p:txBody>
      </p:sp>
    </p:spTree>
    <p:extLst>
      <p:ext uri="{BB962C8B-B14F-4D97-AF65-F5344CB8AC3E}">
        <p14:creationId xmlns:p14="http://schemas.microsoft.com/office/powerpoint/2010/main" val="251018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513806" y="405439"/>
            <a:ext cx="10337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Na svojih pohodih so plenili, ropali, pustošili, prebivalce pa ubili ali jih odpeljali v suženjstvo</a:t>
            </a:r>
            <a:r>
              <a:rPr lang="sl-SI" altLang="sl-SI" sz="24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.</a:t>
            </a:r>
            <a:endParaRPr lang="sl-SI" sz="2400" dirty="0">
              <a:latin typeface="Comic Sans MS" panose="030F0702030302020204" pitchFamily="66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230" y="1282602"/>
            <a:ext cx="6354966" cy="4993684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888274" y="1628953"/>
            <a:ext cx="44239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l-SI" altLang="sl-SI" sz="24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Mnogo 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mladih fantov so odpeljali s seboj in jih vzgojili v </a:t>
            </a:r>
            <a:r>
              <a:rPr lang="sl-SI" altLang="sl-SI" sz="24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JANIČARJE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. </a:t>
            </a:r>
            <a:endParaRPr lang="sl-SI" sz="2400" dirty="0">
              <a:latin typeface="Comic Sans MS" panose="030F0702030302020204" pitchFamily="66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t="1289"/>
          <a:stretch/>
        </p:blipFill>
        <p:spPr>
          <a:xfrm>
            <a:off x="544074" y="3457303"/>
            <a:ext cx="2055647" cy="3296194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2368731" y="4380412"/>
            <a:ext cx="2377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altLang="sl-SI" sz="14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Turški konjenik pelje ujeta kmeta.</a:t>
            </a:r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337117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568644" y="391885"/>
            <a:ext cx="113723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l-SI" altLang="sl-SI" sz="24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JANIČAR</a:t>
            </a:r>
            <a:r>
              <a:rPr lang="sl-SI" altLang="sl-SI" sz="2400" b="1" kern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– </a:t>
            </a:r>
            <a:r>
              <a:rPr lang="sl-SI" altLang="sl-SI" sz="2400" kern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pripadnik enote turške vojske, ki se je bojeval peš.</a:t>
            </a:r>
          </a:p>
          <a:p>
            <a:pPr>
              <a:lnSpc>
                <a:spcPct val="150000"/>
              </a:lnSpc>
              <a:defRPr/>
            </a:pPr>
            <a:r>
              <a:rPr lang="sl-SI" altLang="sl-SI" sz="2400" kern="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Večinoma so bili to ugrabljeni fantje, vzgojeni v strogem vojaškem duhu.</a:t>
            </a:r>
            <a:endParaRPr lang="sl-SI" sz="2400" dirty="0">
              <a:latin typeface="Comic Sans MS" panose="030F0702030302020204" pitchFamily="66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/>
          <a:srcRect t="15164"/>
          <a:stretch/>
        </p:blipFill>
        <p:spPr>
          <a:xfrm>
            <a:off x="6598022" y="1785257"/>
            <a:ext cx="4754350" cy="4938219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502022" y="213205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Janičarji so nosili posebne uniforme.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Njihov razpoznavni znak je bila </a:t>
            </a:r>
            <a:r>
              <a:rPr lang="sl-SI" altLang="sl-SI" sz="2400" b="1" dirty="0">
                <a:latin typeface="Comic Sans MS" panose="030F0702030302020204" pitchFamily="66" charset="0"/>
                <a:cs typeface="Calibri" panose="020F0502020204030204" pitchFamily="34" charset="0"/>
              </a:rPr>
              <a:t>lesena žlica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, ki so jo imeli zataknjeno za kapo – </a:t>
            </a:r>
            <a:r>
              <a:rPr lang="sl-SI" altLang="sl-SI" sz="24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imenovano </a:t>
            </a:r>
            <a:r>
              <a:rPr lang="sl-SI" altLang="sl-SI" sz="2400" b="1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turban</a:t>
            </a:r>
            <a:r>
              <a:rPr lang="sl-SI" altLang="sl-SI" sz="24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.</a:t>
            </a:r>
            <a:endParaRPr lang="sl-SI" altLang="sl-SI" sz="2400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58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1045029" y="625567"/>
            <a:ext cx="101019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l-SI" altLang="sl-SI" sz="2400" b="1" u="sng" dirty="0">
                <a:latin typeface="Comic Sans MS" panose="030F0702030302020204" pitchFamily="66" charset="0"/>
                <a:cs typeface="Arial" panose="020B0604020202020204" pitchFamily="34" charset="0"/>
              </a:rPr>
              <a:t>Graščaki</a:t>
            </a:r>
            <a:r>
              <a:rPr lang="sl-SI" altLang="sl-SI" sz="2400" dirty="0">
                <a:latin typeface="Comic Sans MS" panose="030F0702030302020204" pitchFamily="66" charset="0"/>
                <a:cs typeface="Arial" panose="020B0604020202020204" pitchFamily="34" charset="0"/>
              </a:rPr>
              <a:t> so se pred Turki branili za </a:t>
            </a:r>
            <a:r>
              <a:rPr lang="sl-SI" altLang="sl-SI" sz="2400" b="1" dirty="0">
                <a:latin typeface="Comic Sans MS" panose="030F0702030302020204" pitchFamily="66" charset="0"/>
                <a:cs typeface="Arial" panose="020B0604020202020204" pitchFamily="34" charset="0"/>
              </a:rPr>
              <a:t>mogočnimi zidovi svojih gradov</a:t>
            </a:r>
            <a:r>
              <a:rPr lang="sl-SI" altLang="sl-SI" sz="2400" dirty="0"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br>
              <a:rPr lang="sl-SI" altLang="sl-SI" sz="2400" dirty="0"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sl-SI" altLang="sl-SI" sz="2400" dirty="0">
                <a:latin typeface="Comic Sans MS" panose="030F0702030302020204" pitchFamily="66" charset="0"/>
                <a:cs typeface="Arial" panose="020B0604020202020204" pitchFamily="34" charset="0"/>
              </a:rPr>
              <a:t>Tudi </a:t>
            </a:r>
            <a:r>
              <a:rPr lang="sl-SI" altLang="sl-SI" sz="2400" b="1" u="sng" dirty="0">
                <a:latin typeface="Comic Sans MS" panose="030F0702030302020204" pitchFamily="66" charset="0"/>
                <a:cs typeface="Arial" panose="020B0604020202020204" pitchFamily="34" charset="0"/>
              </a:rPr>
              <a:t>meščani</a:t>
            </a:r>
            <a:r>
              <a:rPr lang="sl-SI" altLang="sl-SI" sz="2400" dirty="0">
                <a:latin typeface="Comic Sans MS" panose="030F0702030302020204" pitchFamily="66" charset="0"/>
                <a:cs typeface="Arial" panose="020B0604020202020204" pitchFamily="34" charset="0"/>
              </a:rPr>
              <a:t> so se dokaj uspešno branili za </a:t>
            </a:r>
            <a:r>
              <a:rPr lang="sl-SI" altLang="sl-SI" sz="2400" b="1" dirty="0">
                <a:latin typeface="Comic Sans MS" panose="030F0702030302020204" pitchFamily="66" charset="0"/>
                <a:cs typeface="Arial" panose="020B0604020202020204" pitchFamily="34" charset="0"/>
              </a:rPr>
              <a:t>mestnim obzidjem</a:t>
            </a:r>
            <a:r>
              <a:rPr lang="sl-SI" altLang="sl-SI" sz="2400" dirty="0"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  <a:endParaRPr lang="sl-SI" sz="2400" dirty="0">
              <a:latin typeface="Comic Sans MS" panose="030F0702030302020204" pitchFamily="66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424" y="2143872"/>
            <a:ext cx="9041152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2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992776" y="414887"/>
            <a:ext cx="90394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l-SI" altLang="sl-SI" sz="2400" b="1" u="sng" dirty="0">
                <a:latin typeface="Comic Sans MS" panose="030F0702030302020204" pitchFamily="66" charset="0"/>
                <a:cs typeface="Calibri" panose="020F0502020204030204" pitchFamily="34" charset="0"/>
              </a:rPr>
              <a:t>Kmetje</a:t>
            </a:r>
            <a:r>
              <a:rPr lang="sl-SI" altLang="sl-SI" sz="2400" b="1" dirty="0"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so v samoobrambi pričeli graditi </a:t>
            </a:r>
            <a:r>
              <a:rPr lang="sl-SI" altLang="sl-SI" sz="2400" b="1" dirty="0">
                <a:solidFill>
                  <a:srgbClr val="00B05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obzidja okoli cerkva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. </a:t>
            </a:r>
            <a:b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</a:br>
            <a:r>
              <a:rPr lang="sl-SI" altLang="sl-SI" sz="24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Z obzidji 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utrjene cerkve imenujemo </a:t>
            </a:r>
            <a:r>
              <a:rPr lang="sl-SI" altLang="sl-SI" sz="24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PROTITURŠKI TABORI</a:t>
            </a:r>
            <a:r>
              <a:rPr lang="sl-SI" altLang="sl-SI" sz="2400" b="1" dirty="0">
                <a:latin typeface="Comic Sans MS" panose="030F0702030302020204" pitchFamily="66" charset="0"/>
                <a:cs typeface="Calibri" panose="020F0502020204030204" pitchFamily="34" charset="0"/>
              </a:rPr>
              <a:t>.</a:t>
            </a:r>
            <a:endParaRPr lang="sl-SI" sz="2400" dirty="0">
              <a:latin typeface="Comic Sans MS" panose="030F0702030302020204" pitchFamily="66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/>
          <a:srcRect l="14669" r="8955" b="10085"/>
          <a:stretch/>
        </p:blipFill>
        <p:spPr>
          <a:xfrm>
            <a:off x="2072639" y="1789387"/>
            <a:ext cx="7309424" cy="469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5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030" y="616527"/>
            <a:ext cx="6471111" cy="4434444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670560" y="616527"/>
            <a:ext cx="457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sl-SI" altLang="sl-SI" sz="24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Ob turških napadih so imeli kmetje tudi velike težave z varovanjem svoje </a:t>
            </a:r>
            <a:r>
              <a:rPr lang="sl-SI" altLang="sl-SI" sz="2400" b="1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živine</a:t>
            </a:r>
            <a:r>
              <a:rPr lang="sl-SI" altLang="sl-SI" sz="24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.</a:t>
            </a:r>
            <a:endParaRPr lang="sl-SI" altLang="sl-SI" sz="2400" dirty="0">
              <a:latin typeface="Comic Sans MS" panose="030F0702030302020204" pitchFamily="66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sl-SI" altLang="sl-SI" sz="24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Običajno 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so jo skrili v bližnjem </a:t>
            </a:r>
            <a:r>
              <a:rPr lang="sl-SI" altLang="sl-SI" sz="2400" b="1" dirty="0">
                <a:latin typeface="Comic Sans MS" panose="030F0702030302020204" pitchFamily="66" charset="0"/>
                <a:cs typeface="Calibri" panose="020F0502020204030204" pitchFamily="34" charset="0"/>
              </a:rPr>
              <a:t>gozdu.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Če je bilo za </a:t>
            </a:r>
            <a:r>
              <a:rPr lang="sl-SI" altLang="sl-SI" sz="2400" b="1" dirty="0">
                <a:latin typeface="Comic Sans MS" panose="030F0702030302020204" pitchFamily="66" charset="0"/>
                <a:cs typeface="Calibri" panose="020F0502020204030204" pitchFamily="34" charset="0"/>
              </a:rPr>
              <a:t>obzidjem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 dovolj prostora, </a:t>
            </a:r>
            <a:r>
              <a:rPr lang="sl-SI" altLang="sl-SI" sz="2400" dirty="0" smtClean="0">
                <a:latin typeface="Comic Sans MS" panose="030F0702030302020204" pitchFamily="66" charset="0"/>
                <a:cs typeface="Calibri" panose="020F0502020204030204" pitchFamily="34" charset="0"/>
              </a:rPr>
              <a:t>pa so </a:t>
            </a:r>
            <a:r>
              <a:rPr lang="sl-SI" altLang="sl-SI" sz="2400" dirty="0">
                <a:latin typeface="Comic Sans MS" panose="030F0702030302020204" pitchFamily="66" charset="0"/>
                <a:cs typeface="Calibri" panose="020F0502020204030204" pitchFamily="34" charset="0"/>
              </a:rPr>
              <a:t>jo pripeljali s seboj.</a:t>
            </a:r>
          </a:p>
        </p:txBody>
      </p:sp>
      <p:sp>
        <p:nvSpPr>
          <p:cNvPr id="6" name="Pravokotnik 5"/>
          <p:cNvSpPr/>
          <p:nvPr/>
        </p:nvSpPr>
        <p:spPr>
          <a:xfrm>
            <a:off x="870856" y="5658283"/>
            <a:ext cx="10737669" cy="502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l-SI" altLang="sl-SI" sz="2000" dirty="0">
                <a:latin typeface="Comic Sans MS" panose="030F0702030302020204" pitchFamily="66" charset="0"/>
                <a:cs typeface="Calibri" panose="020F0502020204030204" pitchFamily="34" charset="0"/>
              </a:rPr>
              <a:t>Obrambni stolpi so služili za</a:t>
            </a:r>
            <a:r>
              <a:rPr lang="sl-SI" altLang="sl-SI" sz="2000" b="1" dirty="0"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r>
              <a:rPr lang="sl-SI" altLang="sl-SI" sz="2000" u="sng" dirty="0">
                <a:latin typeface="Comic Sans MS" panose="030F0702030302020204" pitchFamily="66" charset="0"/>
                <a:cs typeface="Calibri" panose="020F0502020204030204" pitchFamily="34" charset="0"/>
              </a:rPr>
              <a:t>obrambo in shranjevanje kmečkih pridelkov, predvsem žita.</a:t>
            </a:r>
            <a:endParaRPr lang="sl-SI" sz="2000" u="sng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76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490</Words>
  <Application>Microsoft Office PowerPoint</Application>
  <PresentationFormat>Širokozaslonsko</PresentationFormat>
  <Paragraphs>41</Paragraphs>
  <Slides>16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22" baseType="lpstr">
      <vt:lpstr>Arial</vt:lpstr>
      <vt:lpstr>Calibri</vt:lpstr>
      <vt:lpstr>Comic Sans MS</vt:lpstr>
      <vt:lpstr>Tahoma</vt:lpstr>
      <vt:lpstr>Times New Roman</vt:lpstr>
      <vt:lpstr>Privzeti načrt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Jasmina</dc:creator>
  <cp:lastModifiedBy>Teodora</cp:lastModifiedBy>
  <cp:revision>10</cp:revision>
  <dcterms:created xsi:type="dcterms:W3CDTF">2020-05-15T13:09:13Z</dcterms:created>
  <dcterms:modified xsi:type="dcterms:W3CDTF">2020-05-15T18:52:52Z</dcterms:modified>
</cp:coreProperties>
</file>